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6" r:id="rId1"/>
  </p:sldMasterIdLst>
  <p:sldIdLst>
    <p:sldId id="257" r:id="rId2"/>
    <p:sldId id="259" r:id="rId3"/>
    <p:sldId id="258" r:id="rId4"/>
    <p:sldId id="260" r:id="rId5"/>
    <p:sldId id="261" r:id="rId6"/>
    <p:sldId id="268" r:id="rId7"/>
    <p:sldId id="269" r:id="rId8"/>
    <p:sldId id="270" r:id="rId9"/>
    <p:sldId id="271" r:id="rId10"/>
    <p:sldId id="272" r:id="rId11"/>
    <p:sldId id="273" r:id="rId12"/>
    <p:sldId id="274" r:id="rId13"/>
    <p:sldId id="275" r:id="rId14"/>
    <p:sldId id="267" r:id="rId15"/>
    <p:sldId id="277" r:id="rId16"/>
    <p:sldId id="263" r:id="rId17"/>
    <p:sldId id="264" r:id="rId18"/>
    <p:sldId id="265" r:id="rId19"/>
    <p:sldId id="266"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434" autoAdjust="0"/>
  </p:normalViewPr>
  <p:slideViewPr>
    <p:cSldViewPr snapToGrid="0">
      <p:cViewPr varScale="1">
        <p:scale>
          <a:sx n="74" d="100"/>
          <a:sy n="74" d="100"/>
        </p:scale>
        <p:origin x="576"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4216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8250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83916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79424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28786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6922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6/23/2015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2281951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3838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6/23/2015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439826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40559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6/23/2015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724584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6829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2476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956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6/23/2015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86532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9362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6/23/2015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2987285"/>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3793" y="425002"/>
            <a:ext cx="10908404" cy="5975797"/>
          </a:xfrm>
        </p:spPr>
        <p:txBody>
          <a:bodyPr/>
          <a:lstStyle/>
          <a:p>
            <a:pPr algn="ctr"/>
            <a:endParaRPr lang="fa-IR" dirty="0" smtClean="0"/>
          </a:p>
          <a:p>
            <a:pPr algn="ctr"/>
            <a:r>
              <a:rPr lang="fa-IR" sz="7200" dirty="0" smtClean="0">
                <a:cs typeface="_MRT_Khodkar" panose="00000700000000000000" pitchFamily="2" charset="-78"/>
              </a:rPr>
              <a:t>به نام خداوند بخشنده مهربان</a:t>
            </a:r>
          </a:p>
          <a:p>
            <a:pPr algn="ctr"/>
            <a:endParaRPr lang="fa-IR" sz="7200" dirty="0">
              <a:cs typeface="_MRT_Khodkar" panose="00000700000000000000" pitchFamily="2" charset="-78"/>
            </a:endParaRPr>
          </a:p>
          <a:p>
            <a:pPr algn="ctr"/>
            <a:r>
              <a:rPr lang="fa-IR" sz="4400" dirty="0" smtClean="0"/>
              <a:t>موضوع: </a:t>
            </a:r>
            <a:r>
              <a:rPr lang="fa-IR" sz="3200" dirty="0" smtClean="0"/>
              <a:t>تاثیر سرعت جوشکاری و حرارت ورودی بر ساختار  فلز پایه</a:t>
            </a:r>
          </a:p>
          <a:p>
            <a:pPr algn="ctr"/>
            <a:endParaRPr lang="fa-IR" sz="2400" dirty="0"/>
          </a:p>
          <a:p>
            <a:pPr algn="ctr"/>
            <a:endParaRPr lang="fa-IR" sz="2400" dirty="0" smtClean="0"/>
          </a:p>
          <a:p>
            <a:pPr algn="ctr"/>
            <a:endParaRPr lang="fa-IR" sz="3600" dirty="0" smtClean="0"/>
          </a:p>
        </p:txBody>
      </p:sp>
    </p:spTree>
    <p:extLst>
      <p:ext uri="{BB962C8B-B14F-4D97-AF65-F5344CB8AC3E}">
        <p14:creationId xmlns:p14="http://schemas.microsoft.com/office/powerpoint/2010/main" val="29474214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78050" y="643944"/>
            <a:ext cx="8398239" cy="5526207"/>
          </a:xfrm>
        </p:spPr>
        <p:txBody>
          <a:bodyPr>
            <a:normAutofit/>
          </a:bodyPr>
          <a:lstStyle/>
          <a:p>
            <a:pPr algn="r"/>
            <a:r>
              <a:rPr lang="fa-IR" sz="2800" dirty="0" smtClean="0"/>
              <a:t>نیروی الکترو مغناطیس باعث حرکت مذاب به سمت پایین حوضچه جوش شده و در نتیجه حرارت را از منبع حرارتی به کف قطعه حرکت می دهد و باعث نفوذ جوش می شود.</a:t>
            </a:r>
          </a:p>
          <a:p>
            <a:pPr algn="r"/>
            <a:r>
              <a:rPr lang="fa-IR" sz="2800" dirty="0" smtClean="0"/>
              <a:t>در حالی که نیرو های مخالف در حوضچه جوش (نیروی شناوری,تنش برشی قوس و نیروی کشش سطحی در غیاب عناصر فعال) باعث افزایش پهنای جوش می شود.</a:t>
            </a:r>
          </a:p>
          <a:p>
            <a:pPr algn="r"/>
            <a:r>
              <a:rPr lang="fa-IR" sz="2800" dirty="0" smtClean="0"/>
              <a:t>با توجه به اینکه با افزایش جریان جوشکاری نسبت عمق به پهنای جوش افزایش یافته و می توان نتیجه گرفت که نیروی الکترو مغناطیس بر سایر نیرو ها غلبه کرده و این نسبت را افزایش داده.</a:t>
            </a:r>
            <a:endParaRPr lang="en-US" sz="2800" dirty="0"/>
          </a:p>
        </p:txBody>
      </p:sp>
    </p:spTree>
    <p:extLst>
      <p:ext uri="{BB962C8B-B14F-4D97-AF65-F5344CB8AC3E}">
        <p14:creationId xmlns:p14="http://schemas.microsoft.com/office/powerpoint/2010/main" val="2380186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8435" y="480811"/>
            <a:ext cx="8596668" cy="613893"/>
          </a:xfrm>
        </p:spPr>
        <p:txBody>
          <a:bodyPr>
            <a:normAutofit/>
          </a:bodyPr>
          <a:lstStyle/>
          <a:p>
            <a:pPr algn="r"/>
            <a:r>
              <a:rPr lang="fa-IR" sz="2000" dirty="0" smtClean="0"/>
              <a:t>تصاویر مربوط به  اندازه گیری از طریق شبیه سازی</a:t>
            </a:r>
            <a:endParaRPr lang="en-US" sz="2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86947" y="1628514"/>
            <a:ext cx="8839644" cy="4740640"/>
          </a:xfrm>
        </p:spPr>
      </p:pic>
    </p:spTree>
    <p:extLst>
      <p:ext uri="{BB962C8B-B14F-4D97-AF65-F5344CB8AC3E}">
        <p14:creationId xmlns:p14="http://schemas.microsoft.com/office/powerpoint/2010/main" val="2766449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09145" y="1210615"/>
            <a:ext cx="8805323" cy="4893970"/>
          </a:xfrm>
        </p:spPr>
      </p:pic>
    </p:spTree>
    <p:extLst>
      <p:ext uri="{BB962C8B-B14F-4D97-AF65-F5344CB8AC3E}">
        <p14:creationId xmlns:p14="http://schemas.microsoft.com/office/powerpoint/2010/main" val="553395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3353" y="493690"/>
            <a:ext cx="7921720" cy="536620"/>
          </a:xfrm>
        </p:spPr>
        <p:txBody>
          <a:bodyPr>
            <a:noAutofit/>
          </a:bodyPr>
          <a:lstStyle/>
          <a:p>
            <a:pPr algn="r"/>
            <a:r>
              <a:rPr lang="fa-IR" dirty="0" smtClean="0"/>
              <a:t>نتیجه ازمایش</a:t>
            </a:r>
            <a:endParaRPr lang="en-US" dirty="0"/>
          </a:p>
        </p:txBody>
      </p:sp>
      <p:sp>
        <p:nvSpPr>
          <p:cNvPr id="3" name="Content Placeholder 2"/>
          <p:cNvSpPr>
            <a:spLocks noGrp="1"/>
          </p:cNvSpPr>
          <p:nvPr>
            <p:ph idx="1"/>
          </p:nvPr>
        </p:nvSpPr>
        <p:spPr>
          <a:xfrm>
            <a:off x="1996227" y="1442434"/>
            <a:ext cx="8758846" cy="4727717"/>
          </a:xfrm>
        </p:spPr>
        <p:txBody>
          <a:bodyPr>
            <a:normAutofit/>
          </a:bodyPr>
          <a:lstStyle/>
          <a:p>
            <a:pPr algn="r"/>
            <a:r>
              <a:rPr lang="fa-IR" sz="2400" dirty="0" smtClean="0"/>
              <a:t>همین طور که مشاهده می شود با افزایش حرارت ورود در واحد طول نمونه های جوشکاری،متوسط اندازه دانه های اطراف منطقه تحت موثر از حرارت افزایش پیدا می کند.</a:t>
            </a:r>
          </a:p>
          <a:p>
            <a:pPr algn="r"/>
            <a:r>
              <a:rPr lang="fa-IR" sz="2400" dirty="0" smtClean="0"/>
              <a:t>این مسئله را می توان این گونه توجیه کرد یکی از پارامتر های موثر بر رشد دانه ها دما می باشد.</a:t>
            </a:r>
          </a:p>
          <a:p>
            <a:pPr algn="r"/>
            <a:r>
              <a:rPr lang="fa-IR" sz="2400" dirty="0" smtClean="0"/>
              <a:t>بنابراین با افزایش دما نیروی محرکه لازم جهت عبور از سد انرژی اکتیواسیون برای رشد دانه ها محیا شده و در نتیجه مرز دانه ها در قطعه مهاجرت کرده؛و تعداد کل دانه ها در ان منطقه کمتر شده ؛در این صورت متوسط اندازه دانه بزرگتر شده و منطقه دارای ساختار دانه درشت و سخت و شکننده می شود.</a:t>
            </a:r>
            <a:endParaRPr lang="en-US" sz="2400" dirty="0"/>
          </a:p>
        </p:txBody>
      </p:sp>
    </p:spTree>
    <p:extLst>
      <p:ext uri="{BB962C8B-B14F-4D97-AF65-F5344CB8AC3E}">
        <p14:creationId xmlns:p14="http://schemas.microsoft.com/office/powerpoint/2010/main" val="1820100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نوع فرایند جوشکاری</a:t>
            </a:r>
            <a:endParaRPr lang="en-US" dirty="0"/>
          </a:p>
        </p:txBody>
      </p:sp>
      <p:sp>
        <p:nvSpPr>
          <p:cNvPr id="3" name="Content Placeholder 2"/>
          <p:cNvSpPr>
            <a:spLocks noGrp="1"/>
          </p:cNvSpPr>
          <p:nvPr>
            <p:ph idx="1"/>
          </p:nvPr>
        </p:nvSpPr>
        <p:spPr>
          <a:xfrm>
            <a:off x="2592925" y="1687133"/>
            <a:ext cx="8711364" cy="4790940"/>
          </a:xfrm>
        </p:spPr>
        <p:txBody>
          <a:bodyPr>
            <a:normAutofit/>
          </a:bodyPr>
          <a:lstStyle/>
          <a:p>
            <a:pPr algn="r"/>
            <a:r>
              <a:rPr lang="fa-IR" sz="2400" dirty="0" smtClean="0"/>
              <a:t>نوع فرایند جوشکاری بر افزایش و یا کاهش میزان تافنس خیلی موثر است </a:t>
            </a:r>
          </a:p>
          <a:p>
            <a:pPr algn="r"/>
            <a:r>
              <a:rPr lang="fa-IR" sz="2400" dirty="0" smtClean="0"/>
              <a:t>مثلا جوشکاری با شعله گاز پرت حرارتی بالایی دارد و حرارت را در سطح قطعه پخش می کندو  باعث افزایش منطقه متاثر از حرارت شده و در نتیجه بستر جوش افزایش یافته و میزان تافنس کاهش می یابد.</a:t>
            </a:r>
          </a:p>
          <a:p>
            <a:pPr algn="r"/>
            <a:r>
              <a:rPr lang="fa-IR" sz="2400" dirty="0" smtClean="0"/>
              <a:t>در جوشکاری هایی مثل فرایند لیزر که تمرکز حرارتی بالایی دارد بستر جوش کوچکتر  شده و در نتیجه تافنس افزایش پیدا می کند. </a:t>
            </a:r>
            <a:endParaRPr lang="en-US" sz="2400" dirty="0"/>
          </a:p>
        </p:txBody>
      </p:sp>
    </p:spTree>
    <p:extLst>
      <p:ext uri="{BB962C8B-B14F-4D97-AF65-F5344CB8AC3E}">
        <p14:creationId xmlns:p14="http://schemas.microsoft.com/office/powerpoint/2010/main" val="427532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6231" y="624110"/>
            <a:ext cx="8658381" cy="753929"/>
          </a:xfrm>
        </p:spPr>
        <p:txBody>
          <a:bodyPr/>
          <a:lstStyle/>
          <a:p>
            <a:pPr algn="r"/>
            <a:r>
              <a:rPr lang="fa-IR" dirty="0"/>
              <a:t>انتخاب فرایندجوشکاری</a:t>
            </a:r>
            <a:endParaRPr lang="en-US" dirty="0"/>
          </a:p>
        </p:txBody>
      </p:sp>
      <p:sp>
        <p:nvSpPr>
          <p:cNvPr id="3" name="Content Placeholder 2"/>
          <p:cNvSpPr>
            <a:spLocks noGrp="1"/>
          </p:cNvSpPr>
          <p:nvPr>
            <p:ph idx="1"/>
          </p:nvPr>
        </p:nvSpPr>
        <p:spPr>
          <a:xfrm>
            <a:off x="2382592" y="1378039"/>
            <a:ext cx="9122019" cy="4739426"/>
          </a:xfrm>
        </p:spPr>
        <p:txBody>
          <a:bodyPr/>
          <a:lstStyle/>
          <a:p>
            <a:pPr algn="r"/>
            <a:r>
              <a:rPr lang="fa-IR" sz="3200" dirty="0"/>
              <a:t>انتخاب فرآيند جوشکاری مناسب در بسياری موارد اتصال طراحی شده را ميتوان با چند فرآيند جوشکاری مختلف ايجاد نمود. اما همواره يک فرآيند است که بهترين نتيجه را (در مجموع) ايجاد ميکند. بنابراين يک متخصص جوش بايد بتواند با روشی مقبول٫ يکی از فرآيندهای ممکن را برای اتصال مورد نظر تعيين نمايد. در اين متن شما با روال انتخاب فرآيند جوشکاری مناسب آشنا ميشويد. اين روال شامل ۴ مرحله ميگردد</a:t>
            </a:r>
            <a:endParaRPr lang="en-US" sz="3200" dirty="0"/>
          </a:p>
          <a:p>
            <a:pPr algn="r"/>
            <a:endParaRPr lang="en-US" dirty="0"/>
          </a:p>
        </p:txBody>
      </p:sp>
    </p:spTree>
    <p:extLst>
      <p:ext uri="{BB962C8B-B14F-4D97-AF65-F5344CB8AC3E}">
        <p14:creationId xmlns:p14="http://schemas.microsoft.com/office/powerpoint/2010/main" val="2007428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6895" y="506569"/>
            <a:ext cx="8505303" cy="807076"/>
          </a:xfrm>
        </p:spPr>
        <p:txBody>
          <a:bodyPr/>
          <a:lstStyle/>
          <a:p>
            <a:pPr algn="r"/>
            <a:r>
              <a:rPr lang="fa-IR" dirty="0"/>
              <a:t>مرحله اول</a:t>
            </a:r>
            <a:r>
              <a:rPr lang="fa-IR" dirty="0" smtClean="0"/>
              <a:t>:</a:t>
            </a:r>
            <a:r>
              <a:rPr lang="fa-IR" dirty="0"/>
              <a:t> بررسی ويژگيهای مورد نياز اتصال</a:t>
            </a:r>
            <a:endParaRPr lang="en-US" dirty="0"/>
          </a:p>
        </p:txBody>
      </p:sp>
      <p:sp>
        <p:nvSpPr>
          <p:cNvPr id="3" name="Content Placeholder 2"/>
          <p:cNvSpPr>
            <a:spLocks noGrp="1"/>
          </p:cNvSpPr>
          <p:nvPr>
            <p:ph idx="1"/>
          </p:nvPr>
        </p:nvSpPr>
        <p:spPr>
          <a:xfrm>
            <a:off x="2865530" y="1506828"/>
            <a:ext cx="8596668" cy="4868213"/>
          </a:xfrm>
        </p:spPr>
        <p:txBody>
          <a:bodyPr>
            <a:normAutofit/>
          </a:bodyPr>
          <a:lstStyle/>
          <a:p>
            <a:pPr algn="r"/>
            <a:r>
              <a:rPr lang="fa-IR" sz="2400" dirty="0"/>
              <a:t>در اين مرحله بايد بزرگ يا کوچک بودن اتصال جوش٫ موقعيت و جهت جوشکاري٫ و ضخامت فلز پايه بايد بررسی گردد. در جوشکاری٫ ملزومات هر اتصالی را ميتوان در ۴ ويژگی خلاصه کرد: پرکنندگی سريع(نرخ رسوب بالا)٫ انجماد سريع (در موقعيتهای دشوار جوشکاری)٫ سرعت جوشکاری زياد (سرعت حرکت قوس بالا و بستر جوش بسيار کوچک)٫ و نفوذ (عمق نفوذ جوش در فلز پايه)</a:t>
            </a:r>
            <a:endParaRPr lang="en-US" sz="2400" dirty="0"/>
          </a:p>
        </p:txBody>
      </p:sp>
    </p:spTree>
    <p:extLst>
      <p:ext uri="{BB962C8B-B14F-4D97-AF65-F5344CB8AC3E}">
        <p14:creationId xmlns:p14="http://schemas.microsoft.com/office/powerpoint/2010/main" val="47230123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12549" l="25098"/>
                                      </p:by>
                                    </p:animClr>
                                    <p:animClr clrSpc="hsl" dir="cw">
                                      <p:cBhvr>
                                        <p:cTn id="7" dur="500" fill="hold"/>
                                        <p:tgtEl>
                                          <p:spTgt spid="2"/>
                                        </p:tgtEl>
                                        <p:attrNameLst>
                                          <p:attrName>fillcolor</p:attrName>
                                        </p:attrNameLst>
                                      </p:cBhvr>
                                      <p:by>
                                        <p:hsl h="0" s="12549" l="25098"/>
                                      </p:by>
                                    </p:animClr>
                                    <p:animClr clrSpc="hsl" dir="cw">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grpId="0" nodeType="clickEffect">
                                  <p:stCondLst>
                                    <p:cond delay="0"/>
                                  </p:stCondLst>
                                  <p:childTnLst>
                                    <p:animClr clrSpc="rgb" dir="cw">
                                      <p:cBhvr override="childStyle">
                                        <p:cTn id="13" dur="500" fill="hold"/>
                                        <p:tgtEl>
                                          <p:spTgt spid="3">
                                            <p:txEl>
                                              <p:pRg st="0" end="0"/>
                                            </p:txEl>
                                          </p:spTgt>
                                        </p:tgtEl>
                                        <p:attrNameLst>
                                          <p:attrName>style.color</p:attrName>
                                        </p:attrNameLst>
                                      </p:cBhvr>
                                      <p:to>
                                        <a:schemeClr val="accent2"/>
                                      </p:to>
                                    </p:animClr>
                                    <p:animClr clrSpc="rgb" dir="cw">
                                      <p:cBhvr>
                                        <p:cTn id="14" dur="500" fill="hold"/>
                                        <p:tgtEl>
                                          <p:spTgt spid="3">
                                            <p:txEl>
                                              <p:pRg st="0" end="0"/>
                                            </p:txEl>
                                          </p:spTgt>
                                        </p:tgtEl>
                                        <p:attrNameLst>
                                          <p:attrName>fillcolor</p:attrName>
                                        </p:attrNameLst>
                                      </p:cBhvr>
                                      <p:to>
                                        <a:schemeClr val="accent2"/>
                                      </p:to>
                                    </p:animClr>
                                    <p:set>
                                      <p:cBhvr>
                                        <p:cTn id="15" dur="500" fill="hold"/>
                                        <p:tgtEl>
                                          <p:spTgt spid="3">
                                            <p:txEl>
                                              <p:pRg st="0" end="0"/>
                                            </p:txEl>
                                          </p:spTgt>
                                        </p:tgtEl>
                                        <p:attrNameLst>
                                          <p:attrName>fill.type</p:attrName>
                                        </p:attrNameLst>
                                      </p:cBhvr>
                                      <p:to>
                                        <p:strVal val="solid"/>
                                      </p:to>
                                    </p:set>
                                    <p:set>
                                      <p:cBhvr>
                                        <p:cTn id="16" dur="500" fill="hold"/>
                                        <p:tgtEl>
                                          <p:spTgt spid="3">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مرحله دوم</a:t>
            </a:r>
            <a:r>
              <a:rPr lang="fa-IR" dirty="0" smtClean="0"/>
              <a:t>:</a:t>
            </a:r>
            <a:r>
              <a:rPr lang="fa-IR" dirty="0"/>
              <a:t> </a:t>
            </a:r>
            <a:r>
              <a:rPr lang="fa-IR" sz="2800" dirty="0"/>
              <a:t>تطبيق ويژگيهای مورد نياز اتصال با فرآيندهای جوشکاری</a:t>
            </a:r>
            <a:endParaRPr lang="en-US" sz="2800" dirty="0"/>
          </a:p>
        </p:txBody>
      </p:sp>
      <p:sp>
        <p:nvSpPr>
          <p:cNvPr id="3" name="Content Placeholder 2"/>
          <p:cNvSpPr>
            <a:spLocks noGrp="1"/>
          </p:cNvSpPr>
          <p:nvPr>
            <p:ph idx="1"/>
          </p:nvPr>
        </p:nvSpPr>
        <p:spPr>
          <a:xfrm>
            <a:off x="2907944" y="1905000"/>
            <a:ext cx="8596668" cy="4483279"/>
          </a:xfrm>
        </p:spPr>
        <p:txBody>
          <a:bodyPr>
            <a:normAutofit/>
          </a:bodyPr>
          <a:lstStyle/>
          <a:p>
            <a:pPr algn="r"/>
            <a:r>
              <a:rPr lang="fa-IR" sz="2400" dirty="0"/>
              <a:t>اغلب سازندگان دستگاه های جوش اطلاعات مختلفی را در ارتباط با ويژگيها و توانايی دستگاه های خود ارائه ميدهند که ميتوان از آنها استفاده نمود. در اين مرحله با توجه به خصوصيات هر دستگاه و ويژگيهای هر فرآيند ميتوان يک يا چند فرآيند را به گونه ای انتخاب کرد که خصوصيات تعيين شده برای اتصال را فراهم سازد. در اين حالت بندرت پيش ميايد که تنها يک فرآيند انتخاب شود و معمولا دو يا چند فرآيند خصوصيات مد نظر را تامين ميکنند</a:t>
            </a:r>
            <a:endParaRPr lang="en-US" sz="2400" dirty="0"/>
          </a:p>
        </p:txBody>
      </p:sp>
    </p:spTree>
    <p:extLst>
      <p:ext uri="{BB962C8B-B14F-4D97-AF65-F5344CB8AC3E}">
        <p14:creationId xmlns:p14="http://schemas.microsoft.com/office/powerpoint/2010/main" val="20624832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7" presetClass="emph" presetSubtype="2" fill="hold" nodeType="clickEffect">
                                  <p:stCondLst>
                                    <p:cond delay="0"/>
                                  </p:stCondLst>
                                  <p:childTnLst>
                                    <p:animClr clrSpc="rgb" dir="cw">
                                      <p:cBhvr>
                                        <p:cTn id="10" dur="2000" fill="hold"/>
                                        <p:tgtEl>
                                          <p:spTgt spid="3"/>
                                        </p:tgtEl>
                                        <p:attrNameLst>
                                          <p:attrName>stroke.color</p:attrName>
                                        </p:attrNameLst>
                                      </p:cBhvr>
                                      <p:to>
                                        <a:schemeClr val="accent2"/>
                                      </p:to>
                                    </p:animClr>
                                    <p:set>
                                      <p:cBhvr>
                                        <p:cTn id="11" dur="2000" fill="hold"/>
                                        <p:tgtEl>
                                          <p:spTgt spid="3"/>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مرحله سوم:</a:t>
            </a:r>
            <a:r>
              <a:rPr lang="fa-IR" dirty="0"/>
              <a:t>تهيه چک ليستی برای تعيين توانايی فرآيندهای انتخاب شده</a:t>
            </a:r>
            <a:endParaRPr lang="en-US" dirty="0"/>
          </a:p>
        </p:txBody>
      </p:sp>
      <p:sp>
        <p:nvSpPr>
          <p:cNvPr id="3" name="Content Placeholder 2"/>
          <p:cNvSpPr>
            <a:spLocks noGrp="1"/>
          </p:cNvSpPr>
          <p:nvPr>
            <p:ph idx="1"/>
          </p:nvPr>
        </p:nvSpPr>
        <p:spPr>
          <a:xfrm>
            <a:off x="2732886" y="2109073"/>
            <a:ext cx="8771726" cy="4394757"/>
          </a:xfrm>
        </p:spPr>
        <p:txBody>
          <a:bodyPr>
            <a:normAutofit/>
          </a:bodyPr>
          <a:lstStyle/>
          <a:p>
            <a:pPr algn="r"/>
            <a:r>
              <a:rPr lang="fa-IR" sz="2800" dirty="0"/>
              <a:t>در تطبيق با شرايط خاص کاری. پارامترهای ديگری نيز علاوه بر اتصال روی انتخاب فرآيند تاثير ميگذارند. بسياری از آنها مختص شرايط کار و کارگاه جوشکاری </a:t>
            </a:r>
            <a:r>
              <a:rPr lang="fa-IR" sz="2800" dirty="0" smtClean="0"/>
              <a:t>ميباشند</a:t>
            </a:r>
            <a:r>
              <a:rPr lang="fa-IR" sz="2800" dirty="0"/>
              <a:t>. گاهی اين پارامترها تاثير زيادی بر حذف برخی فرآيندهای انتخاب شده دارند. در اين مرحله بايد تمامی اين پارامترها را بصورت چک ليست درآورده و يکی یکی بررسی نمود</a:t>
            </a:r>
            <a:endParaRPr lang="en-US" sz="2800" dirty="0"/>
          </a:p>
        </p:txBody>
      </p:sp>
    </p:spTree>
    <p:extLst>
      <p:ext uri="{BB962C8B-B14F-4D97-AF65-F5344CB8AC3E}">
        <p14:creationId xmlns:p14="http://schemas.microsoft.com/office/powerpoint/2010/main" val="20668887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childTnLst>
                                    <p:animEffect transition="out" filter="fade">
                                      <p:cBhvr>
                                        <p:cTn id="6" dur="2000"/>
                                        <p:tgtEl>
                                          <p:spTgt spid="2"/>
                                        </p:tgtEl>
                                      </p:cBhvr>
                                    </p:animEffect>
                                    <p:anim calcmode="lin" valueType="num">
                                      <p:cBhvr>
                                        <p:cTn id="7" dur="2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2"/>
                                        </p:tgtEl>
                                        <p:attrNameLst>
                                          <p:attrName>ppt_h</p:attrName>
                                        </p:attrNameLst>
                                      </p:cBhvr>
                                      <p:tavLst>
                                        <p:tav tm="0">
                                          <p:val>
                                            <p:strVal val="ppt_h"/>
                                          </p:val>
                                        </p:tav>
                                        <p:tav tm="100000">
                                          <p:val>
                                            <p:strVal val="ppt_h"/>
                                          </p:val>
                                        </p:tav>
                                      </p:tavLst>
                                    </p:anim>
                                    <p:set>
                                      <p:cBhvr>
                                        <p:cTn id="9" dur="1" fill="hold">
                                          <p:stCondLst>
                                            <p:cond delay="1999"/>
                                          </p:stCondLst>
                                        </p:cTn>
                                        <p:tgtEl>
                                          <p:spTgt spid="2"/>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grpId="0" nodeType="clickEffect">
                                  <p:stCondLst>
                                    <p:cond delay="0"/>
                                  </p:stCondLst>
                                  <p:childTnLst>
                                    <p:animRot by="21600000">
                                      <p:cBhvr>
                                        <p:cTn id="13"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مرحله </a:t>
            </a:r>
            <a:r>
              <a:rPr lang="fa-IR" dirty="0" smtClean="0"/>
              <a:t>چهارم:</a:t>
            </a:r>
            <a:r>
              <a:rPr lang="fa-IR" dirty="0"/>
              <a:t>بازنگری فرآيند با اطلاعات </a:t>
            </a:r>
            <a:endParaRPr lang="en-US" dirty="0"/>
          </a:p>
        </p:txBody>
      </p:sp>
      <p:sp>
        <p:nvSpPr>
          <p:cNvPr id="3" name="Content Placeholder 2"/>
          <p:cNvSpPr>
            <a:spLocks noGrp="1"/>
          </p:cNvSpPr>
          <p:nvPr>
            <p:ph idx="1"/>
          </p:nvPr>
        </p:nvSpPr>
        <p:spPr/>
        <p:txBody>
          <a:bodyPr>
            <a:normAutofit/>
          </a:bodyPr>
          <a:lstStyle/>
          <a:p>
            <a:pPr algn="r"/>
            <a:r>
              <a:rPr lang="fa-IR" sz="3200" dirty="0"/>
              <a:t>بازنگری فرآيند با اطلاعات سازنده دستگاه جوش برای تاييد توانايی آن. در اين مرحله بايد چک ليست تهيه شده و ويژگيهای مورد نياز با نماينده سازنده دستگاه جوش مورد بازنگری قرار گيرد تا از توانايی دستگاه و انتخاب صحيح اطمينان حاصل شود</a:t>
            </a:r>
            <a:endParaRPr lang="en-US" sz="3200" dirty="0"/>
          </a:p>
        </p:txBody>
      </p:sp>
    </p:spTree>
    <p:extLst>
      <p:ext uri="{BB962C8B-B14F-4D97-AF65-F5344CB8AC3E}">
        <p14:creationId xmlns:p14="http://schemas.microsoft.com/office/powerpoint/2010/main" val="355388202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2"/>
                                        </p:tgtEl>
                                        <p:attrNameLst>
                                          <p:attrName>style.color</p:attrName>
                                        </p:attrNameLst>
                                      </p:cBhvr>
                                      <p:to>
                                        <a:schemeClr val="bg1"/>
                                      </p:to>
                                    </p:animClr>
                                    <p:animClr clrSpc="rgb" dir="cw">
                                      <p:cBhvr>
                                        <p:cTn id="7" dur="250" autoRev="1" fill="remove"/>
                                        <p:tgtEl>
                                          <p:spTgt spid="2"/>
                                        </p:tgtEl>
                                        <p:attrNameLst>
                                          <p:attrName>fillcolor</p:attrName>
                                        </p:attrNameLst>
                                      </p:cBhvr>
                                      <p:to>
                                        <a:schemeClr val="bg1"/>
                                      </p:to>
                                    </p:animClr>
                                    <p:set>
                                      <p:cBhvr>
                                        <p:cTn id="8" dur="250" autoRev="1" fill="remove"/>
                                        <p:tgtEl>
                                          <p:spTgt spid="2"/>
                                        </p:tgtEl>
                                        <p:attrNameLst>
                                          <p:attrName>fill.type</p:attrName>
                                        </p:attrNameLst>
                                      </p:cBhvr>
                                      <p:to>
                                        <p:strVal val="solid"/>
                                      </p:to>
                                    </p:set>
                                    <p:set>
                                      <p:cBhvr>
                                        <p:cTn id="9" dur="250" autoRev="1" fill="remove"/>
                                        <p:tgtEl>
                                          <p:spTgt spid="2"/>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سرعت حرکت قوس</a:t>
            </a:r>
            <a:endParaRPr lang="en-US" dirty="0"/>
          </a:p>
        </p:txBody>
      </p:sp>
      <p:sp>
        <p:nvSpPr>
          <p:cNvPr id="3" name="Content Placeholder 2"/>
          <p:cNvSpPr>
            <a:spLocks noGrp="1"/>
          </p:cNvSpPr>
          <p:nvPr>
            <p:ph idx="1"/>
          </p:nvPr>
        </p:nvSpPr>
        <p:spPr/>
        <p:txBody>
          <a:bodyPr>
            <a:normAutofit/>
          </a:bodyPr>
          <a:lstStyle/>
          <a:p>
            <a:pPr algn="r"/>
            <a:r>
              <a:rPr lang="fa-IR" sz="2400" dirty="0" smtClean="0"/>
              <a:t>همان طور که می دانیم  مستقل از نوع جریان مورد استفاده برای جوشکاری با کاهش سرعت حرکت قوس دمای ورودی به قطعه کار افزایش و با افزایش سرعت دمای ورودی کم خواهد شد که این خود باعث تغییرات ریز ساختاری گسترده ای در فلز پایه خواهد شد.</a:t>
            </a:r>
          </a:p>
          <a:p>
            <a:pPr algn="r"/>
            <a:r>
              <a:rPr lang="fa-IR" sz="2400" dirty="0" smtClean="0"/>
              <a:t>حال به تغییرات ایجاد شده در فلزپایه و میزان حرارت ورودی می پردازیم.</a:t>
            </a:r>
            <a:endParaRPr lang="en-US" sz="2400" dirty="0"/>
          </a:p>
        </p:txBody>
      </p:sp>
    </p:spTree>
    <p:extLst>
      <p:ext uri="{BB962C8B-B14F-4D97-AF65-F5344CB8AC3E}">
        <p14:creationId xmlns:p14="http://schemas.microsoft.com/office/powerpoint/2010/main" val="36903960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0" nodeType="clickEffect">
                                  <p:stCondLst>
                                    <p:cond delay="0"/>
                                  </p:stCondLst>
                                  <p:childTnLst>
                                    <p:anim calcmode="lin" valueType="num">
                                      <p:cBhvr additive="base">
                                        <p:cTn id="11"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p:tgtEl>
                                          <p:spTgt spid="3">
                                            <p:txEl>
                                              <p:pRg st="0" end="0"/>
                                            </p:txEl>
                                          </p:spTgt>
                                        </p:tgtEl>
                                        <p:attrNameLst>
                                          <p:attrName>ppt_y</p:attrName>
                                        </p:attrNameLst>
                                      </p:cBhvr>
                                      <p:tavLst>
                                        <p:tav tm="0">
                                          <p:val>
                                            <p:strVal val="ppt_y"/>
                                          </p:val>
                                        </p:tav>
                                        <p:tav tm="100000">
                                          <p:val>
                                            <p:strVal val="1+ppt_h/2"/>
                                          </p:val>
                                        </p:tav>
                                      </p:tavLst>
                                    </p:anim>
                                    <p:set>
                                      <p:cBhvr>
                                        <p:cTn id="13"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2" presetClass="exit" presetSubtype="4" fill="hold" grpId="0" nodeType="clickEffect">
                                  <p:stCondLst>
                                    <p:cond delay="0"/>
                                  </p:stCondLst>
                                  <p:childTnLst>
                                    <p:anim calcmode="lin" valueType="num">
                                      <p:cBhvr additive="base">
                                        <p:cTn id="17"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p:tgtEl>
                                          <p:spTgt spid="3">
                                            <p:txEl>
                                              <p:pRg st="1" end="1"/>
                                            </p:txEl>
                                          </p:spTgt>
                                        </p:tgtEl>
                                        <p:attrNameLst>
                                          <p:attrName>ppt_y</p:attrName>
                                        </p:attrNameLst>
                                      </p:cBhvr>
                                      <p:tavLst>
                                        <p:tav tm="0">
                                          <p:val>
                                            <p:strVal val="ppt_y"/>
                                          </p:val>
                                        </p:tav>
                                        <p:tav tm="100000">
                                          <p:val>
                                            <p:strVal val="1+ppt_h/2"/>
                                          </p:val>
                                        </p:tav>
                                      </p:tavLst>
                                    </p:anim>
                                    <p:set>
                                      <p:cBhvr>
                                        <p:cTn id="19"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rot="20749445">
            <a:off x="2557547" y="916001"/>
            <a:ext cx="8911565" cy="5573415"/>
          </a:xfrm>
        </p:spPr>
        <p:txBody>
          <a:bodyPr/>
          <a:lstStyle/>
          <a:p>
            <a:pPr algn="r"/>
            <a:endParaRPr lang="fa-IR" dirty="0" smtClean="0"/>
          </a:p>
          <a:p>
            <a:pPr algn="r"/>
            <a:r>
              <a:rPr lang="fa-IR" sz="4400" dirty="0" smtClean="0"/>
              <a:t>           </a:t>
            </a:r>
            <a:r>
              <a:rPr lang="fa-IR" sz="4400" dirty="0" smtClean="0">
                <a:cs typeface="_MRT_Khodkar" panose="00000700000000000000" pitchFamily="2" charset="-78"/>
              </a:rPr>
              <a:t>تهیه کننده:</a:t>
            </a:r>
          </a:p>
          <a:p>
            <a:pPr algn="r"/>
            <a:r>
              <a:rPr lang="fa-IR" sz="4000" dirty="0">
                <a:cs typeface="_MRT_Khodkar" panose="00000700000000000000" pitchFamily="2" charset="-78"/>
              </a:rPr>
              <a:t> </a:t>
            </a:r>
            <a:r>
              <a:rPr lang="fa-IR" sz="4000" dirty="0" smtClean="0">
                <a:cs typeface="_MRT_Khodkar" panose="00000700000000000000" pitchFamily="2" charset="-78"/>
              </a:rPr>
              <a:t>                                                مجید اسدیان</a:t>
            </a:r>
            <a:endParaRPr lang="fa-IR" sz="4000" dirty="0"/>
          </a:p>
          <a:p>
            <a:pPr algn="r"/>
            <a:endParaRPr lang="fa-IR" dirty="0" smtClean="0"/>
          </a:p>
          <a:p>
            <a:pPr algn="r"/>
            <a:endParaRPr lang="fa-IR" dirty="0"/>
          </a:p>
          <a:p>
            <a:pPr algn="r"/>
            <a:endParaRPr lang="fa-IR" dirty="0" smtClean="0"/>
          </a:p>
          <a:p>
            <a:pPr algn="ctr"/>
            <a:r>
              <a:rPr lang="fa-IR" sz="7200" dirty="0" smtClean="0">
                <a:latin typeface="110_Besmellah_2(MRT)" pitchFamily="2" charset="0"/>
                <a:cs typeface="_MRT_Khodkar" panose="00000700000000000000" pitchFamily="2" charset="-78"/>
              </a:rPr>
              <a:t>با تشکر از توجه شما عزیزان</a:t>
            </a:r>
            <a:endParaRPr lang="en-US" sz="7200" dirty="0">
              <a:latin typeface="110_Besmellah_2(MRT)" pitchFamily="2" charset="0"/>
              <a:cs typeface="_MRT_Khodkar" panose="00000700000000000000" pitchFamily="2" charset="-78"/>
            </a:endParaRPr>
          </a:p>
        </p:txBody>
      </p:sp>
    </p:spTree>
    <p:extLst>
      <p:ext uri="{BB962C8B-B14F-4D97-AF65-F5344CB8AC3E}">
        <p14:creationId xmlns:p14="http://schemas.microsoft.com/office/powerpoint/2010/main" val="1014138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0773" y="540913"/>
            <a:ext cx="9156878" cy="6130342"/>
          </a:xfrm>
        </p:spPr>
        <p:txBody>
          <a:bodyPr anchor="t"/>
          <a:lstStyle/>
          <a:p>
            <a:pPr algn="r"/>
            <a:r>
              <a:rPr lang="fa-IR" sz="4000" dirty="0" smtClean="0"/>
              <a:t>حرارت ورودی</a:t>
            </a:r>
          </a:p>
          <a:p>
            <a:pPr algn="r"/>
            <a:endParaRPr lang="fa-IR" dirty="0" smtClean="0"/>
          </a:p>
          <a:p>
            <a:pPr algn="r"/>
            <a:r>
              <a:rPr lang="fa-IR" sz="2000" dirty="0" smtClean="0"/>
              <a:t>يکی از پارامترهای مهم در جوشکاری٫ مقدار حرارت ورودی ميباشد. چراکه حرارت ورودی بر پيشگرم و دمای بين پاسی و در نتيجه بر ساختار و خواص فلز جوش و ناحيه تحت موثر از حرارت تاثير ميگذارد. مقدار حرارت ورودی را نميتوان بصورت مستقيم اندازه گيری کرد و برای تعيين آن معمولا از فرمولهای مشخصی استفاده ميشود مانند فرمول زير برای جوشکاری قوسی:</a:t>
            </a:r>
          </a:p>
          <a:p>
            <a:r>
              <a:rPr lang="fa-IR" dirty="0"/>
              <a:t> </a:t>
            </a:r>
            <a:r>
              <a:rPr lang="fa-IR" dirty="0" smtClean="0"/>
              <a:t>   </a:t>
            </a:r>
            <a:r>
              <a:rPr lang="en-US" b="1" dirty="0" smtClean="0"/>
              <a:t>H=60EI/1000S</a:t>
            </a:r>
            <a:r>
              <a:rPr lang="fa-IR" dirty="0" smtClean="0"/>
              <a:t>    </a:t>
            </a:r>
          </a:p>
          <a:p>
            <a:pPr algn="r"/>
            <a:r>
              <a:rPr lang="fa-IR" dirty="0" smtClean="0"/>
              <a:t>:میزان حرارت ورودی به قطعه کارH</a:t>
            </a:r>
          </a:p>
          <a:p>
            <a:pPr algn="r"/>
            <a:r>
              <a:rPr lang="fa-IR" dirty="0" smtClean="0"/>
              <a:t>:میزان ولتاژE</a:t>
            </a:r>
          </a:p>
          <a:p>
            <a:pPr algn="r"/>
            <a:r>
              <a:rPr lang="fa-IR" dirty="0" smtClean="0"/>
              <a:t>:آمپرI</a:t>
            </a:r>
          </a:p>
          <a:p>
            <a:pPr algn="r"/>
            <a:r>
              <a:rPr lang="fa-IR" dirty="0" smtClean="0"/>
              <a:t>:سرعت جوشکاری                                                                                   S</a:t>
            </a:r>
          </a:p>
        </p:txBody>
      </p:sp>
    </p:spTree>
    <p:extLst>
      <p:ext uri="{BB962C8B-B14F-4D97-AF65-F5344CB8AC3E}">
        <p14:creationId xmlns:p14="http://schemas.microsoft.com/office/powerpoint/2010/main" val="346752276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childTnLst>
                                    <p:animEffect transition="out" filter="fade">
                                      <p:cBhvr>
                                        <p:cTn id="6" dur="2000"/>
                                        <p:tgtEl>
                                          <p:spTgt spid="3">
                                            <p:txEl>
                                              <p:pRg st="0" end="0"/>
                                            </p:txEl>
                                          </p:spTgt>
                                        </p:tgtEl>
                                      </p:cBhvr>
                                    </p:animEffect>
                                    <p:anim calcmode="lin" valueType="num">
                                      <p:cBhvr>
                                        <p:cTn id="7" dur="2000"/>
                                        <p:tgtEl>
                                          <p:spTgt spid="3">
                                            <p:txEl>
                                              <p:pRg st="0" end="0"/>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3">
                                            <p:txEl>
                                              <p:pRg st="0" end="0"/>
                                            </p:txEl>
                                          </p:spTgt>
                                        </p:tgtEl>
                                        <p:attrNameLst>
                                          <p:attrName>ppt_h</p:attrName>
                                        </p:attrNameLst>
                                      </p:cBhvr>
                                      <p:tavLst>
                                        <p:tav tm="0">
                                          <p:val>
                                            <p:strVal val="ppt_h"/>
                                          </p:val>
                                        </p:tav>
                                        <p:tav tm="100000">
                                          <p:val>
                                            <p:strVal val="ppt_h"/>
                                          </p:val>
                                        </p:tav>
                                      </p:tavLst>
                                    </p:anim>
                                    <p:set>
                                      <p:cBhvr>
                                        <p:cTn id="9"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5" presetClass="exit" presetSubtype="0" fill="hold" grpId="0" nodeType="clickEffect">
                                  <p:stCondLst>
                                    <p:cond delay="0"/>
                                  </p:stCondLst>
                                  <p:childTnLst>
                                    <p:animEffect transition="out" filter="fade">
                                      <p:cBhvr>
                                        <p:cTn id="13" dur="2000"/>
                                        <p:tgtEl>
                                          <p:spTgt spid="3">
                                            <p:txEl>
                                              <p:pRg st="2" end="2"/>
                                            </p:txEl>
                                          </p:spTgt>
                                        </p:tgtEl>
                                      </p:cBhvr>
                                    </p:animEffect>
                                    <p:anim calcmode="lin" valueType="num">
                                      <p:cBhvr>
                                        <p:cTn id="14" dur="2000"/>
                                        <p:tgtEl>
                                          <p:spTgt spid="3">
                                            <p:txEl>
                                              <p:pRg st="2" end="2"/>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5" dur="2000"/>
                                        <p:tgtEl>
                                          <p:spTgt spid="3">
                                            <p:txEl>
                                              <p:pRg st="2" end="2"/>
                                            </p:txEl>
                                          </p:spTgt>
                                        </p:tgtEl>
                                        <p:attrNameLst>
                                          <p:attrName>ppt_h</p:attrName>
                                        </p:attrNameLst>
                                      </p:cBhvr>
                                      <p:tavLst>
                                        <p:tav tm="0">
                                          <p:val>
                                            <p:strVal val="ppt_h"/>
                                          </p:val>
                                        </p:tav>
                                        <p:tav tm="100000">
                                          <p:val>
                                            <p:strVal val="ppt_h"/>
                                          </p:val>
                                        </p:tav>
                                      </p:tavLst>
                                    </p:anim>
                                    <p:set>
                                      <p:cBhvr>
                                        <p:cTn id="16" dur="1" fill="hold">
                                          <p:stCondLst>
                                            <p:cond delay="1999"/>
                                          </p:stCondLst>
                                        </p:cTn>
                                        <p:tgtEl>
                                          <p:spTgt spid="3">
                                            <p:txEl>
                                              <p:pRg st="2" end="2"/>
                                            </p:txEl>
                                          </p:spTgt>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5" presetClass="exit" presetSubtype="0" fill="hold" grpId="0" nodeType="clickEffect">
                                  <p:stCondLst>
                                    <p:cond delay="0"/>
                                  </p:stCondLst>
                                  <p:childTnLst>
                                    <p:animEffect transition="out" filter="fade">
                                      <p:cBhvr>
                                        <p:cTn id="20" dur="2000"/>
                                        <p:tgtEl>
                                          <p:spTgt spid="3">
                                            <p:txEl>
                                              <p:pRg st="3" end="3"/>
                                            </p:txEl>
                                          </p:spTgt>
                                        </p:tgtEl>
                                      </p:cBhvr>
                                    </p:animEffect>
                                    <p:anim calcmode="lin" valueType="num">
                                      <p:cBhvr>
                                        <p:cTn id="21" dur="2000"/>
                                        <p:tgtEl>
                                          <p:spTgt spid="3">
                                            <p:txEl>
                                              <p:pRg st="3" end="3"/>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2" dur="2000"/>
                                        <p:tgtEl>
                                          <p:spTgt spid="3">
                                            <p:txEl>
                                              <p:pRg st="3" end="3"/>
                                            </p:txEl>
                                          </p:spTgt>
                                        </p:tgtEl>
                                        <p:attrNameLst>
                                          <p:attrName>ppt_h</p:attrName>
                                        </p:attrNameLst>
                                      </p:cBhvr>
                                      <p:tavLst>
                                        <p:tav tm="0">
                                          <p:val>
                                            <p:strVal val="ppt_h"/>
                                          </p:val>
                                        </p:tav>
                                        <p:tav tm="100000">
                                          <p:val>
                                            <p:strVal val="ppt_h"/>
                                          </p:val>
                                        </p:tav>
                                      </p:tavLst>
                                    </p:anim>
                                    <p:set>
                                      <p:cBhvr>
                                        <p:cTn id="23" dur="1" fill="hold">
                                          <p:stCondLst>
                                            <p:cond delay="1999"/>
                                          </p:stCondLst>
                                        </p:cTn>
                                        <p:tgtEl>
                                          <p:spTgt spid="3">
                                            <p:txEl>
                                              <p:pRg st="3" end="3"/>
                                            </p:txEl>
                                          </p:spTgt>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5" presetClass="exit" presetSubtype="0" fill="hold" grpId="0" nodeType="clickEffect">
                                  <p:stCondLst>
                                    <p:cond delay="0"/>
                                  </p:stCondLst>
                                  <p:childTnLst>
                                    <p:animEffect transition="out" filter="fade">
                                      <p:cBhvr>
                                        <p:cTn id="27" dur="2000"/>
                                        <p:tgtEl>
                                          <p:spTgt spid="3">
                                            <p:txEl>
                                              <p:pRg st="4" end="4"/>
                                            </p:txEl>
                                          </p:spTgt>
                                        </p:tgtEl>
                                      </p:cBhvr>
                                    </p:animEffect>
                                    <p:anim calcmode="lin" valueType="num">
                                      <p:cBhvr>
                                        <p:cTn id="28" dur="2000"/>
                                        <p:tgtEl>
                                          <p:spTgt spid="3">
                                            <p:txEl>
                                              <p:pRg st="4" end="4"/>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9" dur="2000"/>
                                        <p:tgtEl>
                                          <p:spTgt spid="3">
                                            <p:txEl>
                                              <p:pRg st="4" end="4"/>
                                            </p:txEl>
                                          </p:spTgt>
                                        </p:tgtEl>
                                        <p:attrNameLst>
                                          <p:attrName>ppt_h</p:attrName>
                                        </p:attrNameLst>
                                      </p:cBhvr>
                                      <p:tavLst>
                                        <p:tav tm="0">
                                          <p:val>
                                            <p:strVal val="ppt_h"/>
                                          </p:val>
                                        </p:tav>
                                        <p:tav tm="100000">
                                          <p:val>
                                            <p:strVal val="ppt_h"/>
                                          </p:val>
                                        </p:tav>
                                      </p:tavLst>
                                    </p:anim>
                                    <p:set>
                                      <p:cBhvr>
                                        <p:cTn id="30" dur="1" fill="hold">
                                          <p:stCondLst>
                                            <p:cond delay="1999"/>
                                          </p:stCondLst>
                                        </p:cTn>
                                        <p:tgtEl>
                                          <p:spTgt spid="3">
                                            <p:txEl>
                                              <p:pRg st="4" end="4"/>
                                            </p:txEl>
                                          </p:spTgt>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5" presetClass="exit" presetSubtype="0" fill="hold" grpId="0" nodeType="clickEffect">
                                  <p:stCondLst>
                                    <p:cond delay="0"/>
                                  </p:stCondLst>
                                  <p:childTnLst>
                                    <p:animEffect transition="out" filter="fade">
                                      <p:cBhvr>
                                        <p:cTn id="34" dur="2000"/>
                                        <p:tgtEl>
                                          <p:spTgt spid="3">
                                            <p:txEl>
                                              <p:pRg st="5" end="5"/>
                                            </p:txEl>
                                          </p:spTgt>
                                        </p:tgtEl>
                                      </p:cBhvr>
                                    </p:animEffect>
                                    <p:anim calcmode="lin" valueType="num">
                                      <p:cBhvr>
                                        <p:cTn id="35" dur="2000"/>
                                        <p:tgtEl>
                                          <p:spTgt spid="3">
                                            <p:txEl>
                                              <p:pRg st="5" end="5"/>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6" dur="2000"/>
                                        <p:tgtEl>
                                          <p:spTgt spid="3">
                                            <p:txEl>
                                              <p:pRg st="5" end="5"/>
                                            </p:txEl>
                                          </p:spTgt>
                                        </p:tgtEl>
                                        <p:attrNameLst>
                                          <p:attrName>ppt_h</p:attrName>
                                        </p:attrNameLst>
                                      </p:cBhvr>
                                      <p:tavLst>
                                        <p:tav tm="0">
                                          <p:val>
                                            <p:strVal val="ppt_h"/>
                                          </p:val>
                                        </p:tav>
                                        <p:tav tm="100000">
                                          <p:val>
                                            <p:strVal val="ppt_h"/>
                                          </p:val>
                                        </p:tav>
                                      </p:tavLst>
                                    </p:anim>
                                    <p:set>
                                      <p:cBhvr>
                                        <p:cTn id="37" dur="1" fill="hold">
                                          <p:stCondLst>
                                            <p:cond delay="1999"/>
                                          </p:stCondLst>
                                        </p:cTn>
                                        <p:tgtEl>
                                          <p:spTgt spid="3">
                                            <p:txEl>
                                              <p:pRg st="5" end="5"/>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5" presetClass="exit" presetSubtype="0" fill="hold" grpId="0" nodeType="clickEffect">
                                  <p:stCondLst>
                                    <p:cond delay="0"/>
                                  </p:stCondLst>
                                  <p:childTnLst>
                                    <p:animEffect transition="out" filter="fade">
                                      <p:cBhvr>
                                        <p:cTn id="41" dur="2000"/>
                                        <p:tgtEl>
                                          <p:spTgt spid="3">
                                            <p:txEl>
                                              <p:pRg st="6" end="6"/>
                                            </p:txEl>
                                          </p:spTgt>
                                        </p:tgtEl>
                                      </p:cBhvr>
                                    </p:animEffect>
                                    <p:anim calcmode="lin" valueType="num">
                                      <p:cBhvr>
                                        <p:cTn id="42" dur="2000"/>
                                        <p:tgtEl>
                                          <p:spTgt spid="3">
                                            <p:txEl>
                                              <p:pRg st="6" end="6"/>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3" dur="2000"/>
                                        <p:tgtEl>
                                          <p:spTgt spid="3">
                                            <p:txEl>
                                              <p:pRg st="6" end="6"/>
                                            </p:txEl>
                                          </p:spTgt>
                                        </p:tgtEl>
                                        <p:attrNameLst>
                                          <p:attrName>ppt_h</p:attrName>
                                        </p:attrNameLst>
                                      </p:cBhvr>
                                      <p:tavLst>
                                        <p:tav tm="0">
                                          <p:val>
                                            <p:strVal val="ppt_h"/>
                                          </p:val>
                                        </p:tav>
                                        <p:tav tm="100000">
                                          <p:val>
                                            <p:strVal val="ppt_h"/>
                                          </p:val>
                                        </p:tav>
                                      </p:tavLst>
                                    </p:anim>
                                    <p:set>
                                      <p:cBhvr>
                                        <p:cTn id="44" dur="1" fill="hold">
                                          <p:stCondLst>
                                            <p:cond delay="1999"/>
                                          </p:stCondLst>
                                        </p:cTn>
                                        <p:tgtEl>
                                          <p:spTgt spid="3">
                                            <p:txEl>
                                              <p:pRg st="6" end="6"/>
                                            </p:txEl>
                                          </p:spTgt>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45" presetClass="exit" presetSubtype="0" fill="hold" grpId="0" nodeType="clickEffect">
                                  <p:stCondLst>
                                    <p:cond delay="0"/>
                                  </p:stCondLst>
                                  <p:childTnLst>
                                    <p:animEffect transition="out" filter="fade">
                                      <p:cBhvr>
                                        <p:cTn id="48" dur="2000"/>
                                        <p:tgtEl>
                                          <p:spTgt spid="3">
                                            <p:txEl>
                                              <p:pRg st="7" end="7"/>
                                            </p:txEl>
                                          </p:spTgt>
                                        </p:tgtEl>
                                      </p:cBhvr>
                                    </p:animEffect>
                                    <p:anim calcmode="lin" valueType="num">
                                      <p:cBhvr>
                                        <p:cTn id="49" dur="2000"/>
                                        <p:tgtEl>
                                          <p:spTgt spid="3">
                                            <p:txEl>
                                              <p:pRg st="7" end="7"/>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50" dur="2000"/>
                                        <p:tgtEl>
                                          <p:spTgt spid="3">
                                            <p:txEl>
                                              <p:pRg st="7" end="7"/>
                                            </p:txEl>
                                          </p:spTgt>
                                        </p:tgtEl>
                                        <p:attrNameLst>
                                          <p:attrName>ppt_h</p:attrName>
                                        </p:attrNameLst>
                                      </p:cBhvr>
                                      <p:tavLst>
                                        <p:tav tm="0">
                                          <p:val>
                                            <p:strVal val="ppt_h"/>
                                          </p:val>
                                        </p:tav>
                                        <p:tav tm="100000">
                                          <p:val>
                                            <p:strVal val="ppt_h"/>
                                          </p:val>
                                        </p:tav>
                                      </p:tavLst>
                                    </p:anim>
                                    <p:set>
                                      <p:cBhvr>
                                        <p:cTn id="51" dur="1" fill="hold">
                                          <p:stCondLst>
                                            <p:cond delay="1999"/>
                                          </p:stCondLst>
                                        </p:cTn>
                                        <p:tgtEl>
                                          <p:spTgt spid="3">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3803" y="540913"/>
            <a:ext cx="8963696" cy="5937160"/>
          </a:xfrm>
        </p:spPr>
        <p:txBody>
          <a:bodyPr/>
          <a:lstStyle/>
          <a:p>
            <a:pPr algn="r"/>
            <a:r>
              <a:rPr lang="fa-IR" dirty="0" smtClean="0"/>
              <a:t>تغييرات </a:t>
            </a:r>
            <a:r>
              <a:rPr lang="fa-IR" dirty="0"/>
              <a:t>قابل ملاحظه در حرارت ورودی باعث ايجاد تغييرات در خواص ماده در ناحيه جوش ميگردد. جدول زير چگونگی تغييرات ايجاد شده در خواص مکانيکی را در اثر ازدياد حرارت ورودی نشان ميدهد. اين جدول مربوط به فرآيند قوس دستی و </a:t>
            </a:r>
            <a:r>
              <a:rPr lang="fa-IR" dirty="0" smtClean="0"/>
              <a:t>به ازای </a:t>
            </a:r>
            <a:r>
              <a:rPr lang="fa-IR" dirty="0"/>
              <a:t>تغيير حرارت ورودی از ۵۰ تا ۱۱۰ </a:t>
            </a:r>
            <a:r>
              <a:rPr lang="fa-IR" dirty="0" smtClean="0"/>
              <a:t>(کیلو ژول بر اینچ ) ميباشد.</a:t>
            </a:r>
          </a:p>
          <a:p>
            <a:pPr algn="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30326365"/>
              </p:ext>
            </p:extLst>
          </p:nvPr>
        </p:nvGraphicFramePr>
        <p:xfrm>
          <a:off x="2794715" y="2084232"/>
          <a:ext cx="8422784" cy="4393841"/>
        </p:xfrm>
        <a:graphic>
          <a:graphicData uri="http://schemas.openxmlformats.org/drawingml/2006/table">
            <a:tbl>
              <a:tblPr firstRow="1" bandRow="1">
                <a:tableStyleId>{5C22544A-7EE6-4342-B048-85BDC9FD1C3A}</a:tableStyleId>
              </a:tblPr>
              <a:tblGrid>
                <a:gridCol w="4197351"/>
                <a:gridCol w="4225433"/>
              </a:tblGrid>
              <a:tr h="723364">
                <a:tc>
                  <a:txBody>
                    <a:bodyPr/>
                    <a:lstStyle/>
                    <a:p>
                      <a:pPr algn="r"/>
                      <a:r>
                        <a:rPr lang="fa-IR" b="1" dirty="0" smtClean="0"/>
                        <a:t>تغييرات به ازای تغيير حرارت ورودی از 50 به110 </a:t>
                      </a:r>
                      <a:r>
                        <a:rPr lang="fa-IR" dirty="0" smtClean="0"/>
                        <a:t>(کیلو ژول بر اینچ )</a:t>
                      </a:r>
                      <a:endParaRPr lang="en-US" dirty="0"/>
                    </a:p>
                  </a:txBody>
                  <a:tcPr/>
                </a:tc>
                <a:tc>
                  <a:txBody>
                    <a:bodyPr/>
                    <a:lstStyle/>
                    <a:p>
                      <a:pPr algn="r"/>
                      <a:r>
                        <a:rPr lang="fa-IR" b="1" dirty="0" smtClean="0"/>
                        <a:t>خواص مکانيکی</a:t>
                      </a:r>
                      <a:endParaRPr lang="en-US" dirty="0"/>
                    </a:p>
                  </a:txBody>
                  <a:tcPr/>
                </a:tc>
              </a:tr>
              <a:tr h="590281">
                <a:tc>
                  <a:txBody>
                    <a:bodyPr/>
                    <a:lstStyle/>
                    <a:p>
                      <a:pPr algn="r"/>
                      <a:r>
                        <a:rPr lang="fa-IR" dirty="0" smtClean="0"/>
                        <a:t>۳۰٪ افزايش</a:t>
                      </a:r>
                      <a:endParaRPr lang="en-US" dirty="0"/>
                    </a:p>
                  </a:txBody>
                  <a:tcPr/>
                </a:tc>
                <a:tc>
                  <a:txBody>
                    <a:bodyPr/>
                    <a:lstStyle/>
                    <a:p>
                      <a:pPr algn="r"/>
                      <a:r>
                        <a:rPr lang="fa-IR" dirty="0" smtClean="0"/>
                        <a:t>استحكام تسليم</a:t>
                      </a:r>
                      <a:endParaRPr lang="en-US" dirty="0"/>
                    </a:p>
                  </a:txBody>
                  <a:tcPr/>
                </a:tc>
              </a:tr>
              <a:tr h="579549">
                <a:tc>
                  <a:txBody>
                    <a:bodyPr/>
                    <a:lstStyle/>
                    <a:p>
                      <a:pPr algn="r"/>
                      <a:r>
                        <a:rPr lang="fa-IR" dirty="0" smtClean="0"/>
                        <a:t>۱۰٪ کاهش</a:t>
                      </a:r>
                      <a:endParaRPr lang="en-US" dirty="0"/>
                    </a:p>
                  </a:txBody>
                  <a:tcPr/>
                </a:tc>
                <a:tc>
                  <a:txBody>
                    <a:bodyPr/>
                    <a:lstStyle/>
                    <a:p>
                      <a:pPr algn="r"/>
                      <a:r>
                        <a:rPr lang="fa-IR" dirty="0" smtClean="0"/>
                        <a:t>استحكام كششي</a:t>
                      </a:r>
                      <a:endParaRPr lang="en-US" dirty="0"/>
                    </a:p>
                  </a:txBody>
                  <a:tcPr/>
                </a:tc>
              </a:tr>
              <a:tr h="710484">
                <a:tc>
                  <a:txBody>
                    <a:bodyPr/>
                    <a:lstStyle/>
                    <a:p>
                      <a:pPr algn="r"/>
                      <a:r>
                        <a:rPr lang="fa-IR" dirty="0" smtClean="0"/>
                        <a:t>۱۰٪ افزايش</a:t>
                      </a:r>
                      <a:endParaRPr lang="en-US" dirty="0"/>
                    </a:p>
                  </a:txBody>
                  <a:tcPr/>
                </a:tc>
                <a:tc>
                  <a:txBody>
                    <a:bodyPr/>
                    <a:lstStyle/>
                    <a:p>
                      <a:pPr algn="r"/>
                      <a:r>
                        <a:rPr lang="fa-IR" dirty="0" smtClean="0"/>
                        <a:t>درصد ازدياد طول</a:t>
                      </a:r>
                      <a:endParaRPr lang="en-US" dirty="0"/>
                    </a:p>
                  </a:txBody>
                  <a:tcPr/>
                </a:tc>
              </a:tr>
              <a:tr h="1079679">
                <a:tc>
                  <a:txBody>
                    <a:bodyPr/>
                    <a:lstStyle/>
                    <a:p>
                      <a:pPr algn="r"/>
                      <a:r>
                        <a:rPr lang="fa-IR" dirty="0" smtClean="0"/>
                        <a:t>۱۰٪افزايش: حرارت ورودی بين ۱۵ تا ۵۰</a:t>
                      </a:r>
                    </a:p>
                    <a:p>
                      <a:pPr algn="r"/>
                      <a:r>
                        <a:rPr lang="fa-IR" dirty="0" smtClean="0"/>
                        <a:t>۵۰٪کاهش: حرارت ورودی بين ۵۰ تا ۱۱۰</a:t>
                      </a:r>
                    </a:p>
                  </a:txBody>
                  <a:tcPr/>
                </a:tc>
                <a:tc>
                  <a:txBody>
                    <a:bodyPr/>
                    <a:lstStyle/>
                    <a:p>
                      <a:pPr algn="r"/>
                      <a:endParaRPr lang="fa-IR" dirty="0" smtClean="0"/>
                    </a:p>
                    <a:p>
                      <a:pPr algn="r"/>
                      <a:r>
                        <a:rPr lang="fa-IR" dirty="0" smtClean="0"/>
                        <a:t>تافنس </a:t>
                      </a:r>
                      <a:endParaRPr lang="en-US" dirty="0"/>
                    </a:p>
                  </a:txBody>
                  <a:tcPr/>
                </a:tc>
              </a:tr>
              <a:tr h="710484">
                <a:tc>
                  <a:txBody>
                    <a:bodyPr/>
                    <a:lstStyle/>
                    <a:p>
                      <a:pPr algn="r"/>
                      <a:r>
                        <a:rPr lang="fa-IR" dirty="0" smtClean="0"/>
                        <a:t>۱۰٪ کاهش</a:t>
                      </a:r>
                      <a:endParaRPr lang="en-US" dirty="0"/>
                    </a:p>
                  </a:txBody>
                  <a:tcPr/>
                </a:tc>
                <a:tc>
                  <a:txBody>
                    <a:bodyPr/>
                    <a:lstStyle/>
                    <a:p>
                      <a:pPr algn="r"/>
                      <a:r>
                        <a:rPr lang="fa-IR" dirty="0" smtClean="0"/>
                        <a:t>سختی</a:t>
                      </a:r>
                    </a:p>
                  </a:txBody>
                  <a:tcPr/>
                </a:tc>
              </a:tr>
            </a:tbl>
          </a:graphicData>
        </a:graphic>
      </p:graphicFrame>
    </p:spTree>
    <p:extLst>
      <p:ext uri="{BB962C8B-B14F-4D97-AF65-F5344CB8AC3E}">
        <p14:creationId xmlns:p14="http://schemas.microsoft.com/office/powerpoint/2010/main" val="8066170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49263" y="463639"/>
            <a:ext cx="8655816" cy="6078829"/>
          </a:xfrm>
        </p:spPr>
        <p:txBody>
          <a:bodyPr>
            <a:normAutofit/>
          </a:bodyPr>
          <a:lstStyle/>
          <a:p>
            <a:pPr algn="r"/>
            <a:r>
              <a:rPr lang="fa-IR" sz="2400" dirty="0" smtClean="0"/>
              <a:t>به </a:t>
            </a:r>
            <a:r>
              <a:rPr lang="fa-IR" sz="2400" dirty="0"/>
              <a:t>غير از تافنس ٫ ساير خواص رفتار يکنواختی را در اثر تغيير حرارت ورودی از خود نشان ميدهند. اما تافنس در اثر افزايش حرارت ورودی در ابتدا مقداری افزايش يافته و لی سپس به مقدار قابل ملاحظه ای کاهش ميابد. مقدار تافنس فقط متاثر از حرارت ورودی نميباشد بلکه ابعاد بستر جوش تاثير زيادی بر مقدار تافنس دارد. با افزايش اندازه بستر جوش که ناشی از افزايش حرارت ورودی ميباشد٫ تافنس کاهش ميابد. در جوشکاريهای چند پاسه بدليل ريزدانه شدن و تمپر شدن مقداری از پاس زيرين در اثر اعمال پاس رويی٫ تافنس مقداری بهبود ميابد. هرچه بستر جوشها کوچکتر باشد مقدار بيشتری از لايه جوش ريزدانه شده و تافنس افزايش ميابد.</a:t>
            </a:r>
            <a:endParaRPr lang="en-US" sz="2400" dirty="0"/>
          </a:p>
        </p:txBody>
      </p:sp>
    </p:spTree>
    <p:extLst>
      <p:ext uri="{BB962C8B-B14F-4D97-AF65-F5344CB8AC3E}">
        <p14:creationId xmlns:p14="http://schemas.microsoft.com/office/powerpoint/2010/main" val="3634835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6133" y="746976"/>
            <a:ext cx="8801517" cy="5487570"/>
          </a:xfrm>
        </p:spPr>
        <p:txBody>
          <a:bodyPr/>
          <a:lstStyle/>
          <a:p>
            <a:pPr algn="r"/>
            <a:r>
              <a:rPr lang="fa-IR" sz="2800" dirty="0" smtClean="0"/>
              <a:t>وقتی حرارت ورودی بیشتر می شود جریان سیال در حوضچه می تواند تاثیر زیادی داشته باشد.</a:t>
            </a:r>
          </a:p>
          <a:p>
            <a:pPr algn="r"/>
            <a:r>
              <a:rPr lang="fa-IR" sz="2800" dirty="0" smtClean="0"/>
              <a:t>نیرو های رانش مهم در حوضچه جوش که نیرو های لورنتز ،نیروی شناوری ،تنش برشی ناشی از گرادیان کشش سطحی و پلاسمای قوس(فشار قوس ) هستند که در میان این نیرو ها سه نیروی لورنتز ؛ تنش برشی اعمالی بر حوضچه ناشی از شرایطی که تنش های در راستای طول قطعه نسبت به تنش های حرارتی    مثبت باشد ؛ و همچنین فشار قوس می تواند عمق حوضچه جوش  را با تحریک جریان سیال به قسمت پایین حوضچه زیاد کنند.و پهنای جوش کمتر شده و در نتیجه تافنس افزایش می یابد.</a:t>
            </a:r>
            <a:endParaRPr lang="en-US" dirty="0"/>
          </a:p>
        </p:txBody>
      </p:sp>
    </p:spTree>
    <p:extLst>
      <p:ext uri="{BB962C8B-B14F-4D97-AF65-F5344CB8AC3E}">
        <p14:creationId xmlns:p14="http://schemas.microsoft.com/office/powerpoint/2010/main" val="421837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p:tgtEl>
                                          <p:spTgt spid="3">
                                            <p:txEl>
                                              <p:pRg st="1" end="1"/>
                                            </p:tx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7595" y="708339"/>
            <a:ext cx="8475511" cy="5564844"/>
          </a:xfrm>
        </p:spPr>
        <p:txBody>
          <a:bodyPr>
            <a:normAutofit/>
          </a:bodyPr>
          <a:lstStyle/>
          <a:p>
            <a:pPr algn="r"/>
            <a:r>
              <a:rPr lang="fa-IR" sz="3200" dirty="0" smtClean="0"/>
              <a:t>در مقابل اگر تنش در راستای طول قطعه نسبت به تنش حرارتی منفی شود نیروی شناوری و نیروی پلاسما جت باعث حرکت سیال به طرف کناره های حوضچه می شوند که این خود باعث افزایش پهنای جوش و در نتیجه کاهش تافنس می شود.</a:t>
            </a:r>
          </a:p>
          <a:p>
            <a:pPr algn="r"/>
            <a:r>
              <a:rPr lang="fa-IR" sz="3200" dirty="0" smtClean="0"/>
              <a:t> همچنین با افزایش میزان حرارت شکل حوضچه کشیده شده و از حالت بیضوی به قطره اشک تبدیل می شود.</a:t>
            </a:r>
            <a:endParaRPr lang="en-US" sz="3200" dirty="0"/>
          </a:p>
        </p:txBody>
      </p:sp>
    </p:spTree>
    <p:extLst>
      <p:ext uri="{BB962C8B-B14F-4D97-AF65-F5344CB8AC3E}">
        <p14:creationId xmlns:p14="http://schemas.microsoft.com/office/powerpoint/2010/main" val="2287270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39415" y="708337"/>
            <a:ext cx="8423996" cy="5667875"/>
          </a:xfrm>
        </p:spPr>
        <p:txBody>
          <a:bodyPr>
            <a:normAutofit/>
          </a:bodyPr>
          <a:lstStyle/>
          <a:p>
            <a:pPr algn="r"/>
            <a:r>
              <a:rPr lang="fa-IR" sz="2800" dirty="0" smtClean="0"/>
              <a:t>شکل حوضچه جوش به وسیله سرعت حرکت قوس بر روی قطعه کار و سرعت از دست دادن حرارت در فصل مشترک جامد-مایع کنترل می گردد.</a:t>
            </a:r>
          </a:p>
          <a:p>
            <a:pPr algn="r"/>
            <a:r>
              <a:rPr lang="fa-IR" sz="2800" dirty="0" smtClean="0"/>
              <a:t>به عبارت دیگر برای داشتن شکل ثابتی از جوش بایستی سرعت ذوب با سرعت انجماد از طریق سرعت حرکت قوس و نرخ انجماد متوازن شود.</a:t>
            </a:r>
          </a:p>
          <a:p>
            <a:pPr algn="r"/>
            <a:r>
              <a:rPr lang="fa-IR" sz="2800" dirty="0" smtClean="0"/>
              <a:t>در غیر این صورت با قالب کردن هر یک از عوامل بر دیگری شکل حوضچه تغییر خواهد کرد.</a:t>
            </a:r>
            <a:endParaRPr lang="en-US" sz="2800" dirty="0"/>
          </a:p>
        </p:txBody>
      </p:sp>
    </p:spTree>
    <p:extLst>
      <p:ext uri="{BB962C8B-B14F-4D97-AF65-F5344CB8AC3E}">
        <p14:creationId xmlns:p14="http://schemas.microsoft.com/office/powerpoint/2010/main" val="2143514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42444" y="592428"/>
            <a:ext cx="8706119" cy="5731098"/>
          </a:xfrm>
        </p:spPr>
        <p:txBody>
          <a:bodyPr>
            <a:normAutofit/>
          </a:bodyPr>
          <a:lstStyle/>
          <a:p>
            <a:pPr algn="r"/>
            <a:r>
              <a:rPr lang="fa-IR" sz="2400" dirty="0" smtClean="0"/>
              <a:t>در صورتی که سرعت حرکت قوس بیشتر از حداکثر سرعت انجماد باشد در این صورت سرعت انجماد در خط مرکزی جوش نمی تواند در بیشترین مقدار قرار گیرد و در نتیجه شکل حوضچه کشیده خواهد شد و به شکل قطره اشکی متمایل خواهد شد.</a:t>
            </a:r>
          </a:p>
          <a:p>
            <a:pPr algn="r"/>
            <a:r>
              <a:rPr lang="fa-IR" sz="2400" dirty="0" smtClean="0"/>
              <a:t>در یک شبیه سازی که بر روی حوضچه جوش انجام شده مشاهده شده</a:t>
            </a:r>
          </a:p>
          <a:p>
            <a:pPr marL="0" indent="0" algn="r">
              <a:buNone/>
            </a:pPr>
            <a:r>
              <a:rPr lang="fa-IR" sz="2400" dirty="0" smtClean="0"/>
              <a:t> که با افزایش جریان جوشکاری عمق حوضچه و نسبت عمق به پهنای افزایش یافته که این می تواند تاییدی بر تاثیر نیروی الکترو مغناطیس بر عمق جوش داشته باشد.</a:t>
            </a:r>
            <a:endParaRPr lang="en-US" sz="2400" dirty="0"/>
          </a:p>
        </p:txBody>
      </p:sp>
    </p:spTree>
    <p:extLst>
      <p:ext uri="{BB962C8B-B14F-4D97-AF65-F5344CB8AC3E}">
        <p14:creationId xmlns:p14="http://schemas.microsoft.com/office/powerpoint/2010/main" val="3114428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402</TotalTime>
  <Words>1429</Words>
  <Application>Microsoft Office PowerPoint</Application>
  <PresentationFormat>Widescreen</PresentationFormat>
  <Paragraphs>71</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_MRT_Khodkar</vt:lpstr>
      <vt:lpstr>110_Besmellah_2(MRT)</vt:lpstr>
      <vt:lpstr>Arial</vt:lpstr>
      <vt:lpstr>Century Gothic</vt:lpstr>
      <vt:lpstr>Tahoma</vt:lpstr>
      <vt:lpstr>Wingdings 3</vt:lpstr>
      <vt:lpstr>Wisp</vt:lpstr>
      <vt:lpstr>PowerPoint Presentation</vt:lpstr>
      <vt:lpstr>سرعت حرکت قوس</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تصاویر مربوط به  اندازه گیری از طریق شبیه سازی</vt:lpstr>
      <vt:lpstr>PowerPoint Presentation</vt:lpstr>
      <vt:lpstr>نتیجه ازمایش</vt:lpstr>
      <vt:lpstr>نوع فرایند جوشکاری</vt:lpstr>
      <vt:lpstr>انتخاب فرایندجوشکاری</vt:lpstr>
      <vt:lpstr>مرحله اول: بررسی ويژگيهای مورد نياز اتصال</vt:lpstr>
      <vt:lpstr>مرحله دوم: تطبيق ويژگيهای مورد نياز اتصال با فرآيندهای جوشکاری</vt:lpstr>
      <vt:lpstr>مرحله سوم:تهيه چک ليستی برای تعيين توانايی فرآيندهای انتخاب شده</vt:lpstr>
      <vt:lpstr>مرحله چهارم:بازنگری فرآيند با اطلاعات </vt:lpstr>
      <vt:lpstr>PowerPoint Presentation</vt:lpstr>
    </vt:vector>
  </TitlesOfParts>
  <Company>Daryasoft co.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41</cp:revision>
  <dcterms:created xsi:type="dcterms:W3CDTF">2015-04-27T06:29:20Z</dcterms:created>
  <dcterms:modified xsi:type="dcterms:W3CDTF">2015-06-23T17:13:08Z</dcterms:modified>
</cp:coreProperties>
</file>