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58" r:id="rId3"/>
    <p:sldId id="259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0" r:id="rId13"/>
    <p:sldId id="269" r:id="rId14"/>
    <p:sldId id="270" r:id="rId15"/>
    <p:sldId id="271" r:id="rId16"/>
    <p:sldId id="272" r:id="rId17"/>
    <p:sldId id="28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496EF6-E1FD-4EC2-A877-EFD881ED570E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87E371-DADD-4918-8E9F-0A1AE2511E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ranslate.googleusercontent.com/translate_c?hl=fa&amp;sl=en&amp;u=http://en.wikipedia.org/wiki/File:Silver_Bridge_collapsed,_Ohio_side.jpg&amp;prev=/search?q=pitting+corrosion&amp;hl=fa&amp;lr=&amp;sa=N&amp;rurl=translate.google.com&amp;usg=ALkJrhgVoMsMrxyJ_dy-gWwnbbza8a_lT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r>
              <a:rPr lang="en-US" sz="15000" dirty="0" smtClean="0">
                <a:latin typeface="110_Besmellah" pitchFamily="2" charset="0"/>
              </a:rPr>
              <a:t>1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201464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41"/>
    </mc:Choice>
    <mc:Fallback xmlns="">
      <p:transition spd="slow" advTm="1324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274511" cy="1143000"/>
          </a:xfrm>
        </p:spPr>
        <p:txBody>
          <a:bodyPr/>
          <a:lstStyle/>
          <a:p>
            <a:r>
              <a:rPr lang="fa-IR" sz="2800" dirty="0" smtClean="0"/>
              <a:t>آلیاژ های حساس به خوردگی حفره ای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924800" cy="5105400"/>
          </a:xfrm>
        </p:spPr>
        <p:txBody>
          <a:bodyPr/>
          <a:lstStyle/>
          <a:p>
            <a:pPr algn="r"/>
            <a:r>
              <a:rPr lang="fa-IR" sz="2400" dirty="0" smtClean="0"/>
              <a:t>فولاد های ضد زنگ آلیاژهای نیکل، آلیاژهای آلومینیوم در </a:t>
            </a:r>
            <a:r>
              <a:rPr lang="fa-IR" sz="2400" dirty="0"/>
              <a:t>این دسته قرار دارند.  فلزاتی که در معرض خوردگی </a:t>
            </a:r>
            <a:r>
              <a:rPr lang="fa-IR" sz="2400" dirty="0" smtClean="0"/>
              <a:t>یکنواخت</a:t>
            </a:r>
          </a:p>
          <a:p>
            <a:pPr algn="r"/>
            <a:r>
              <a:rPr lang="fa-IR" sz="2400" dirty="0" smtClean="0"/>
              <a:t> </a:t>
            </a:r>
            <a:r>
              <a:rPr lang="fa-IR" sz="2400" dirty="0"/>
              <a:t>قرار دارند تمایل به ایجاد حفره ندارند.  بنابراین ، فولاد کربنی </a:t>
            </a:r>
            <a:endParaRPr lang="fa-IR" sz="2400" dirty="0" smtClean="0"/>
          </a:p>
          <a:p>
            <a:pPr algn="r"/>
            <a:r>
              <a:rPr lang="fa-IR" sz="2400" dirty="0" smtClean="0"/>
              <a:t>معمولی </a:t>
            </a:r>
            <a:r>
              <a:rPr lang="fa-IR" sz="2400" dirty="0"/>
              <a:t>در اب دریا  یکسان خورده خواهد شد، در حالی که </a:t>
            </a:r>
            <a:endParaRPr lang="fa-IR" sz="2400" dirty="0" smtClean="0"/>
          </a:p>
          <a:p>
            <a:pPr algn="r"/>
            <a:r>
              <a:rPr lang="fa-IR" sz="2400" dirty="0" smtClean="0"/>
              <a:t>فولاد </a:t>
            </a:r>
            <a:r>
              <a:rPr lang="fa-IR" sz="2400" dirty="0"/>
              <a:t>ضد زنگ در این محیط دارای خوردگی حفره ای می </a:t>
            </a:r>
            <a:endParaRPr lang="fa-IR" sz="2400" dirty="0" smtClean="0"/>
          </a:p>
          <a:p>
            <a:pPr algn="r"/>
            <a:r>
              <a:rPr lang="fa-IR" sz="2400" dirty="0" smtClean="0"/>
              <a:t>باشد</a:t>
            </a:r>
            <a:r>
              <a:rPr lang="fa-IR" sz="2400" dirty="0"/>
              <a:t>. حال اگر حدود 2 درصد </a:t>
            </a:r>
            <a:r>
              <a:rPr lang="fa-IR" sz="2400" dirty="0" smtClean="0"/>
              <a:t>مولیبدن </a:t>
            </a:r>
            <a:r>
              <a:rPr lang="fa-IR" sz="2400" dirty="0"/>
              <a:t>به آن افزوده شود </a:t>
            </a:r>
            <a:endParaRPr lang="fa-IR" sz="2400" dirty="0" smtClean="0"/>
          </a:p>
          <a:p>
            <a:pPr algn="r"/>
            <a:r>
              <a:rPr lang="fa-IR" sz="2400" dirty="0" smtClean="0"/>
              <a:t>مقاومت </a:t>
            </a:r>
            <a:r>
              <a:rPr lang="fa-IR" sz="2400" dirty="0"/>
              <a:t>فولاد ضد زنگ را افزایش می دهد.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09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83">
        <p14:prism isContent="1"/>
      </p:transition>
    </mc:Choice>
    <mc:Fallback xmlns="">
      <p:transition spd="slow" advTm="506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12711" cy="1143000"/>
          </a:xfrm>
        </p:spPr>
        <p:txBody>
          <a:bodyPr/>
          <a:lstStyle/>
          <a:p>
            <a:r>
              <a:rPr lang="fa-IR" sz="2800" dirty="0" smtClean="0"/>
              <a:t>عوامل موثر بر خوردگی حفره ای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371600"/>
            <a:ext cx="8077200" cy="4876800"/>
          </a:xfrm>
        </p:spPr>
        <p:txBody>
          <a:bodyPr/>
          <a:lstStyle/>
          <a:p>
            <a:pPr algn="r"/>
            <a:r>
              <a:rPr lang="fa-IR" dirty="0"/>
              <a:t>همانطور که اشاره شد ، خوردگی حفره ای اغلب در فلزاتی که رفتار اکتیو/پسیو از خود نشان می دهند ، نظیر فولاد ضدزنگ ، آلومینیوم و تیتانیوم رخ می دهد </a:t>
            </a:r>
            <a:r>
              <a:rPr lang="fa-IR" dirty="0" smtClean="0"/>
              <a:t>.</a:t>
            </a:r>
          </a:p>
          <a:p>
            <a:pPr algn="r"/>
            <a:r>
              <a:rPr lang="fa-IR" i="1" dirty="0"/>
              <a:t>فاکتورهای خارجی متعددی نیز وجود دارند که در کنار فاکتورهای داخلی ماده ، نقش تعیین کننده ای در مقاومت ماده نسبت به خوردگی حفره ای ایجاد می </a:t>
            </a:r>
            <a:r>
              <a:rPr lang="fa-IR" i="1" dirty="0" smtClean="0"/>
              <a:t>کنند.</a:t>
            </a:r>
          </a:p>
          <a:p>
            <a:pPr marL="45720" indent="0" algn="r" rtl="1">
              <a:buNone/>
            </a:pPr>
            <a:r>
              <a:rPr lang="fa-IR" i="1" dirty="0" smtClean="0"/>
              <a:t>خوردگی </a:t>
            </a:r>
            <a:r>
              <a:rPr lang="fa-IR" i="1" dirty="0"/>
              <a:t>حفره ای </a:t>
            </a:r>
            <a:r>
              <a:rPr lang="fa-IR" i="1" dirty="0" smtClean="0"/>
              <a:t>می </a:t>
            </a:r>
            <a:r>
              <a:rPr lang="fa-IR" i="1" dirty="0"/>
              <a:t>تواند در گستره وسیعی </a:t>
            </a:r>
            <a:r>
              <a:rPr lang="fa-IR" i="1" dirty="0" smtClean="0"/>
              <a:t>از</a:t>
            </a:r>
            <a:r>
              <a:rPr lang="en-US" i="1" dirty="0" err="1"/>
              <a:t>ph</a:t>
            </a:r>
            <a:r>
              <a:rPr lang="fa-IR" i="1" dirty="0" smtClean="0"/>
              <a:t> اتفاق </a:t>
            </a:r>
            <a:r>
              <a:rPr lang="fa-IR" i="1" dirty="0"/>
              <a:t>بیافتد . </a:t>
            </a:r>
            <a:r>
              <a:rPr lang="fa-IR" i="1" dirty="0" smtClean="0"/>
              <a:t>همچنین </a:t>
            </a:r>
            <a:r>
              <a:rPr lang="fa-IR" i="1" dirty="0"/>
              <a:t>در پتانسیل های محدود پسیو هنگامی که قسمت اعظم یا تمامی سطح فلز با لایه پسیو پوشیده شده است ، خوردگی حفره ای می تواند به وقوع بپیوندد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3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80753">
        <p14:switch dir="r"/>
      </p:transition>
    </mc:Choice>
    <mc:Fallback xmlns="">
      <p:transition spd="slow" advTm="807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533400"/>
            <a:ext cx="7696200" cy="5715000"/>
          </a:xfrm>
        </p:spPr>
        <p:txBody>
          <a:bodyPr/>
          <a:lstStyle/>
          <a:p>
            <a:pPr algn="r" rtl="1"/>
            <a:r>
              <a:rPr lang="fa-IR" sz="2600" i="1" dirty="0"/>
              <a:t>دما از دیگر عوامل تاثیر گذار بر خوردگی حفره ای است . افزایش </a:t>
            </a:r>
            <a:endParaRPr lang="en-US" sz="2600" i="1" dirty="0" smtClean="0"/>
          </a:p>
          <a:p>
            <a:pPr algn="r" rtl="1"/>
            <a:r>
              <a:rPr lang="fa-IR" sz="2600" i="1" dirty="0" smtClean="0"/>
              <a:t>دما </a:t>
            </a:r>
            <a:r>
              <a:rPr lang="fa-IR" sz="2600" i="1" dirty="0"/>
              <a:t>به طرز قابل توجهی پتانسیل بحرانی حفره دار شدن را </a:t>
            </a:r>
            <a:endParaRPr lang="en-US" sz="2600" i="1" dirty="0" smtClean="0"/>
          </a:p>
          <a:p>
            <a:pPr algn="r" rtl="1"/>
            <a:r>
              <a:rPr lang="fa-IR" sz="2600" i="1" dirty="0" smtClean="0"/>
              <a:t>کاهش </a:t>
            </a:r>
            <a:r>
              <a:rPr lang="fa-IR" sz="2600" i="1" dirty="0"/>
              <a:t>و نرخ خوردگی حفره ای راافزایش می دهد . تاثیر </a:t>
            </a:r>
            <a:r>
              <a:rPr lang="en-US" sz="2600" i="1" dirty="0"/>
              <a:t>pH </a:t>
            </a:r>
            <a:r>
              <a:rPr lang="fa-IR" sz="2600" i="1" dirty="0"/>
              <a:t>بر </a:t>
            </a:r>
            <a:endParaRPr lang="en-US" sz="2600" i="1" dirty="0" smtClean="0"/>
          </a:p>
          <a:p>
            <a:pPr algn="r" rtl="1"/>
            <a:r>
              <a:rPr lang="fa-IR" sz="2600" i="1" dirty="0" smtClean="0"/>
              <a:t>خلاف </a:t>
            </a:r>
            <a:r>
              <a:rPr lang="fa-IR" sz="2600" i="1" dirty="0"/>
              <a:t>روند تاثیر دما است ، به این معنی که با افزایش </a:t>
            </a:r>
            <a:r>
              <a:rPr lang="en-US" sz="2600" i="1" dirty="0"/>
              <a:t>pH ، </a:t>
            </a:r>
            <a:endParaRPr lang="en-US" sz="2600" i="1" dirty="0" smtClean="0"/>
          </a:p>
          <a:p>
            <a:pPr algn="r" rtl="1"/>
            <a:r>
              <a:rPr lang="fa-IR" sz="2600" i="1" dirty="0" smtClean="0"/>
              <a:t>پتانسیل </a:t>
            </a:r>
            <a:r>
              <a:rPr lang="fa-IR" sz="2600" i="1" dirty="0"/>
              <a:t>بحرانی حفره دار شدن افزایش و نرخ خوردگی حفره ای </a:t>
            </a:r>
            <a:endParaRPr lang="en-US" sz="2600" i="1" dirty="0" smtClean="0"/>
          </a:p>
          <a:p>
            <a:pPr algn="r" rtl="1"/>
            <a:r>
              <a:rPr lang="fa-IR" sz="2600" i="1" dirty="0" smtClean="0"/>
              <a:t>کاهش </a:t>
            </a:r>
            <a:r>
              <a:rPr lang="fa-IR" sz="2600" i="1" dirty="0"/>
              <a:t>می یابد .</a:t>
            </a:r>
            <a:endParaRPr lang="fa-IR" sz="2600" dirty="0"/>
          </a:p>
          <a:p>
            <a:pPr algn="r" rt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267609"/>
      </p:ext>
    </p:extLst>
  </p:cSld>
  <p:clrMapOvr>
    <a:masterClrMapping/>
  </p:clrMapOvr>
  <p:transition spd="slow" advTm="28373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09600"/>
            <a:ext cx="7467600" cy="5410200"/>
          </a:xfrm>
        </p:spPr>
      </p:pic>
    </p:spTree>
    <p:extLst>
      <p:ext uri="{BB962C8B-B14F-4D97-AF65-F5344CB8AC3E}">
        <p14:creationId xmlns:p14="http://schemas.microsoft.com/office/powerpoint/2010/main" val="7172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9709">
        <p14:vortex dir="r"/>
      </p:transition>
    </mc:Choice>
    <mc:Fallback xmlns="">
      <p:transition spd="slow" advTm="197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79311" cy="1143000"/>
          </a:xfrm>
        </p:spPr>
        <p:txBody>
          <a:bodyPr/>
          <a:lstStyle/>
          <a:p>
            <a:r>
              <a:rPr lang="fa-IR" sz="2800" dirty="0" smtClean="0"/>
              <a:t> خسارات ناشی از خوردگی حفره ای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 algn="r"/>
            <a:r>
              <a:rPr lang="fa-IR" dirty="0" smtClean="0"/>
              <a:t>سقوط پل نقره ای</a:t>
            </a:r>
          </a:p>
          <a:p>
            <a:pPr algn="r"/>
            <a:endParaRPr lang="ru-RU" dirty="0"/>
          </a:p>
        </p:txBody>
      </p:sp>
      <p:pic>
        <p:nvPicPr>
          <p:cNvPr id="4" name="Picture 4" descr="http://upload.wikimedia.org/wikipedia/commons/thumb/2/2d/Silver_Bridge_collapsed%2C_Ohio_side.jpg/220px-Silver_Bridge_collapsed%2C_Ohio_s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60575"/>
            <a:ext cx="7086599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2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6370">
        <p14:glitter pattern="hexagon"/>
      </p:transition>
    </mc:Choice>
    <mc:Fallback xmlns="">
      <p:transition spd="slow" advTm="163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655511" cy="1171768"/>
          </a:xfrm>
        </p:spPr>
        <p:txBody>
          <a:bodyPr/>
          <a:lstStyle/>
          <a:p>
            <a:r>
              <a:rPr lang="fa-IR" sz="2800" dirty="0" smtClean="0"/>
              <a:t>راه های مقابله با خوردگی حفره ای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953000"/>
          </a:xfrm>
        </p:spPr>
        <p:txBody>
          <a:bodyPr/>
          <a:lstStyle/>
          <a:p>
            <a:pPr algn="r"/>
            <a:r>
              <a:rPr lang="fa-IR" dirty="0"/>
              <a:t>به طور کلی روش های مقابله با خوردگی شیاری و خوردگی حفره </a:t>
            </a:r>
            <a:endParaRPr lang="fa-IR" dirty="0" smtClean="0"/>
          </a:p>
          <a:p>
            <a:pPr algn="r"/>
            <a:r>
              <a:rPr lang="fa-IR" dirty="0" smtClean="0"/>
              <a:t>ای </a:t>
            </a:r>
            <a:r>
              <a:rPr lang="fa-IR" dirty="0"/>
              <a:t>بسیار به یکدیگر شبیه هستند . برای جلوگیری از خوردگی </a:t>
            </a:r>
            <a:endParaRPr lang="fa-IR" dirty="0" smtClean="0"/>
          </a:p>
          <a:p>
            <a:pPr algn="r"/>
            <a:r>
              <a:rPr lang="fa-IR" dirty="0" smtClean="0"/>
              <a:t>حفره </a:t>
            </a:r>
            <a:r>
              <a:rPr lang="fa-IR" dirty="0"/>
              <a:t>ای می توان از طراحی برای جلوگیری از ایجاد شیار ، هم </a:t>
            </a:r>
            <a:endParaRPr lang="fa-IR" dirty="0" smtClean="0"/>
          </a:p>
          <a:p>
            <a:pPr algn="r"/>
            <a:r>
              <a:rPr lang="fa-IR" dirty="0" smtClean="0"/>
              <a:t>زدن </a:t>
            </a:r>
            <a:r>
              <a:rPr lang="fa-IR" dirty="0"/>
              <a:t>، هوادهی محلول و به گردش در آوردن آن به منظور ایجاد </a:t>
            </a:r>
            <a:endParaRPr lang="fa-IR" dirty="0" smtClean="0"/>
          </a:p>
          <a:p>
            <a:pPr algn="r"/>
            <a:r>
              <a:rPr lang="fa-IR" dirty="0" smtClean="0"/>
              <a:t>یکنواختی </a:t>
            </a:r>
            <a:r>
              <a:rPr lang="fa-IR" dirty="0"/>
              <a:t>در غلظت اکسیژن و نمک های اکسید کننده در تمام </a:t>
            </a:r>
            <a:endParaRPr lang="fa-IR" dirty="0" smtClean="0"/>
          </a:p>
          <a:p>
            <a:pPr algn="r"/>
            <a:r>
              <a:rPr lang="fa-IR" dirty="0" smtClean="0"/>
              <a:t>محلول </a:t>
            </a:r>
            <a:r>
              <a:rPr lang="fa-IR" dirty="0"/>
              <a:t>استفاده کرد . تمیز کردن دوره ای سطوح فلزی در تماس با </a:t>
            </a:r>
            <a:endParaRPr lang="fa-IR" dirty="0" smtClean="0"/>
          </a:p>
          <a:p>
            <a:pPr algn="r"/>
            <a:r>
              <a:rPr lang="fa-IR" dirty="0" smtClean="0"/>
              <a:t>محلول </a:t>
            </a:r>
            <a:r>
              <a:rPr lang="fa-IR" dirty="0"/>
              <a:t>خورنده به وسیله تمیز کننده در تمام حلول استفاده </a:t>
            </a:r>
            <a:r>
              <a:rPr lang="fa-IR" dirty="0" smtClean="0"/>
              <a:t>کرد.</a:t>
            </a:r>
          </a:p>
          <a:p>
            <a:pPr algn="r"/>
            <a:r>
              <a:rPr lang="fa-IR" dirty="0"/>
              <a:t>تمیز کردن دوره ای سطوح فلزی در تماس با محلول خورنده </a:t>
            </a:r>
            <a:r>
              <a:rPr lang="fa-IR" dirty="0" smtClean="0"/>
              <a:t>به</a:t>
            </a:r>
          </a:p>
          <a:p>
            <a:pPr algn="r"/>
            <a:r>
              <a:rPr lang="fa-IR" dirty="0" smtClean="0"/>
              <a:t> </a:t>
            </a:r>
            <a:r>
              <a:rPr lang="fa-IR" dirty="0"/>
              <a:t>وسیله تمیز کننده های قلیایی و به کارگیری سیستم در حداقل </a:t>
            </a:r>
            <a:endParaRPr lang="fa-IR" dirty="0" smtClean="0"/>
          </a:p>
          <a:p>
            <a:pPr algn="r"/>
            <a:r>
              <a:rPr lang="fa-IR" dirty="0" smtClean="0"/>
              <a:t>دمای </a:t>
            </a:r>
            <a:r>
              <a:rPr lang="fa-IR" dirty="0"/>
              <a:t>ممکن ، راهکار دیگری هستند که قادرند از خوردگی </a:t>
            </a:r>
            <a:r>
              <a:rPr lang="fa-IR" dirty="0" smtClean="0"/>
              <a:t>حفره</a:t>
            </a:r>
          </a:p>
          <a:p>
            <a:pPr algn="r"/>
            <a:r>
              <a:rPr lang="fa-IR" dirty="0" smtClean="0"/>
              <a:t> </a:t>
            </a:r>
            <a:r>
              <a:rPr lang="fa-IR" dirty="0"/>
              <a:t>ای جلوگیری کنند .</a:t>
            </a:r>
            <a:r>
              <a:rPr lang="fa-IR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6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5882">
        <p14:warp dir="in"/>
      </p:transition>
    </mc:Choice>
    <mc:Fallback xmlns="">
      <p:transition spd="slow" advTm="658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685800"/>
            <a:ext cx="8077200" cy="56388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/>
              <a:t>به علاوه لازم است تا طراحی سیستم به گونه ای باشد که تخلیه کامل محلول از تمامی قسمت ها و همچنین امکان تمیز کردن تمامی بخش ها در هنگام تعطیلی سیستم مهیا باشد .</a:t>
            </a:r>
          </a:p>
          <a:p>
            <a:pPr algn="r" rtl="1"/>
            <a:r>
              <a:rPr lang="fa-IR" dirty="0"/>
              <a:t>به کارگیری سیستم حفاظت کاتدی با استفاده از جریان اعمالی در محلول هایی با هدایت الکتریکی کم و با استفاده از آند های مصرفی در محلول هایی با هدایت الکتریکی بالا ، از روش های دیگر کنترل خوردگی حفره ای است . آندهای مصرفی روی ، آهن و آلومینیوم را می توان در این موارد به کار گرفت . در کنار این روش ها می توان با موارد زیر نرخ خوردگی را به مقدار چشمگیری کاهش داد </a:t>
            </a:r>
            <a:r>
              <a:rPr lang="fa-IR" dirty="0" smtClean="0"/>
              <a:t>:</a:t>
            </a:r>
          </a:p>
          <a:p>
            <a:pPr marL="45720" indent="0" algn="r" rtl="1">
              <a:buNone/>
            </a:pPr>
            <a:r>
              <a:rPr lang="en-US" dirty="0" smtClean="0"/>
              <a:t>  </a:t>
            </a:r>
            <a:r>
              <a:rPr lang="fa-IR" dirty="0" smtClean="0"/>
              <a:t>1-</a:t>
            </a:r>
            <a:r>
              <a:rPr lang="en-US" dirty="0" smtClean="0"/>
              <a:t>  </a:t>
            </a:r>
            <a:r>
              <a:rPr lang="fa-IR" i="1" dirty="0" smtClean="0"/>
              <a:t>تولید فولاد های کروم – نیکلی همگن تر</a:t>
            </a:r>
            <a:endParaRPr lang="fa-IR" dirty="0" smtClean="0"/>
          </a:p>
          <a:p>
            <a:pPr algn="r" rtl="1"/>
            <a:r>
              <a:rPr lang="fa-IR" dirty="0" smtClean="0"/>
              <a:t>2-</a:t>
            </a:r>
            <a:r>
              <a:rPr lang="en-US" dirty="0"/>
              <a:t> </a:t>
            </a:r>
            <a:r>
              <a:rPr lang="fa-IR" i="1" dirty="0" smtClean="0"/>
              <a:t>کاهش </a:t>
            </a:r>
            <a:r>
              <a:rPr lang="fa-IR" i="1" dirty="0"/>
              <a:t>آخال های غیر فلزی به ویژه سولفید ها در هنگام تولید آلیاژ</a:t>
            </a:r>
            <a:endParaRPr lang="fa-IR" dirty="0"/>
          </a:p>
          <a:p>
            <a:pPr marL="45720" indent="0" algn="r" rtl="1">
              <a:buNone/>
            </a:pPr>
            <a:r>
              <a:rPr lang="fa-IR" dirty="0"/>
              <a:t>  </a:t>
            </a:r>
            <a:r>
              <a:rPr lang="fa-IR" dirty="0" smtClean="0"/>
              <a:t>3-</a:t>
            </a:r>
            <a:r>
              <a:rPr lang="en-US" dirty="0"/>
              <a:t> </a:t>
            </a:r>
            <a:r>
              <a:rPr lang="fa-IR" i="1" dirty="0" smtClean="0"/>
              <a:t>استفاده </a:t>
            </a:r>
            <a:r>
              <a:rPr lang="fa-IR" i="1" dirty="0"/>
              <a:t>از قطعاتی با سطوح تمیز و پوشش داده شده</a:t>
            </a:r>
            <a:endParaRPr lang="fa-IR" dirty="0"/>
          </a:p>
          <a:p>
            <a:pPr marL="45720" indent="0" algn="r" rtl="1">
              <a:buNone/>
            </a:pPr>
            <a:r>
              <a:rPr lang="fa-IR" dirty="0"/>
              <a:t> </a:t>
            </a:r>
            <a:r>
              <a:rPr lang="en-US" dirty="0"/>
              <a:t> </a:t>
            </a:r>
            <a:r>
              <a:rPr lang="fa-IR" dirty="0" smtClean="0"/>
              <a:t>4- </a:t>
            </a:r>
            <a:r>
              <a:rPr lang="fa-IR" i="1" dirty="0" smtClean="0"/>
              <a:t>آلیاژسازی </a:t>
            </a:r>
            <a:r>
              <a:rPr lang="fa-IR" i="1" dirty="0"/>
              <a:t>فولادضدزنگ با مولیبیدن</a:t>
            </a:r>
            <a:endParaRPr lang="fa-IR" dirty="0"/>
          </a:p>
          <a:p>
            <a:pPr algn="r" rtl="1"/>
            <a:r>
              <a:rPr lang="fa-IR" dirty="0"/>
              <a:t>افزایش عنصر کروم و وانادیم در فولاد ضد زنگ می تواند مقاومت این آلیاژ به خوردگی حفره ای را افزایش دهد .</a:t>
            </a:r>
          </a:p>
          <a:p>
            <a:pPr rtl="1"/>
            <a:r>
              <a:rPr lang="fa-IR" dirty="0"/>
              <a:t> 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45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8136">
        <p14:vortex dir="r"/>
      </p:transition>
    </mc:Choice>
    <mc:Fallback xmlns="">
      <p:transition spd="slow" advTm="681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rot="20253723">
            <a:off x="1487630" y="2156808"/>
            <a:ext cx="6400800" cy="3474720"/>
          </a:xfrm>
        </p:spPr>
        <p:txBody>
          <a:bodyPr>
            <a:normAutofit/>
          </a:bodyPr>
          <a:lstStyle/>
          <a:p>
            <a:pPr algn="r"/>
            <a:r>
              <a:rPr lang="fa-IR" sz="5400" b="1" dirty="0" smtClean="0"/>
              <a:t>با تشکر از شما</a:t>
            </a:r>
          </a:p>
          <a:p>
            <a:pPr algn="r"/>
            <a:endParaRPr lang="fa-IR" sz="5400" b="1" dirty="0" smtClean="0"/>
          </a:p>
          <a:p>
            <a:pPr algn="r"/>
            <a:endParaRPr lang="fa-IR" sz="5400" b="1" dirty="0"/>
          </a:p>
          <a:p>
            <a:pPr algn="r"/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6585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533400"/>
            <a:ext cx="7391400" cy="5562600"/>
          </a:xfrm>
        </p:spPr>
        <p:txBody>
          <a:bodyPr/>
          <a:lstStyle/>
          <a:p>
            <a:pPr lvl="8" algn="r"/>
            <a:r>
              <a:rPr lang="fa-IR" sz="3200" dirty="0" smtClean="0"/>
              <a:t>تهیه کننده گان:</a:t>
            </a:r>
          </a:p>
          <a:p>
            <a:pPr algn="r"/>
            <a:endParaRPr lang="fa-IR" dirty="0"/>
          </a:p>
          <a:p>
            <a:pPr algn="r"/>
            <a:r>
              <a:rPr lang="fa-IR" dirty="0" smtClean="0"/>
              <a:t>   مجید اسدیان</a:t>
            </a:r>
          </a:p>
          <a:p>
            <a:pPr marL="4572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</a:t>
            </a:r>
          </a:p>
          <a:p>
            <a:pPr algn="r"/>
            <a:r>
              <a:rPr lang="fa-IR" dirty="0"/>
              <a:t> </a:t>
            </a:r>
            <a:r>
              <a:rPr lang="fa-IR" dirty="0" smtClean="0"/>
              <a:t>                       امین فخارزاده</a:t>
            </a:r>
          </a:p>
          <a:p>
            <a:pPr algn="r"/>
            <a:endParaRPr lang="fa-IR" dirty="0"/>
          </a:p>
          <a:p>
            <a:pPr algn="r"/>
            <a:r>
              <a:rPr lang="fa-IR" dirty="0" smtClean="0"/>
              <a:t>                                            محمد ابراهیمی پور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99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944">
        <p14:prism isContent="1" isInverted="1"/>
      </p:transition>
    </mc:Choice>
    <mc:Fallback xmlns="">
      <p:transition spd="slow" advTm="4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112711" cy="11430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عنوان :</a:t>
            </a:r>
            <a:r>
              <a:rPr lang="fa-IR" sz="3600" dirty="0" smtClean="0"/>
              <a:t>خوردگی حفره ای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52600" y="2590800"/>
            <a:ext cx="6934200" cy="3520440"/>
          </a:xfrm>
        </p:spPr>
        <p:txBody>
          <a:bodyPr/>
          <a:lstStyle/>
          <a:p>
            <a:pPr algn="r"/>
            <a:r>
              <a:rPr lang="fa-IR" dirty="0" smtClean="0"/>
              <a:t>عناوین:</a:t>
            </a:r>
          </a:p>
          <a:p>
            <a:pPr algn="r"/>
            <a:r>
              <a:rPr lang="fa-IR" dirty="0" smtClean="0"/>
              <a:t>1-شرح خوردگی حفره ای</a:t>
            </a:r>
          </a:p>
          <a:p>
            <a:pPr algn="r"/>
            <a:r>
              <a:rPr lang="fa-IR" dirty="0" smtClean="0"/>
              <a:t>2-چگونگی ایجاد حفره</a:t>
            </a:r>
          </a:p>
          <a:p>
            <a:pPr marL="45720" indent="0" algn="r">
              <a:buNone/>
            </a:pPr>
            <a:r>
              <a:rPr lang="fa-IR" dirty="0" smtClean="0"/>
              <a:t>3-فلزات حساس به خوردگی حفره ای</a:t>
            </a:r>
          </a:p>
          <a:p>
            <a:pPr algn="r"/>
            <a:r>
              <a:rPr lang="fa-IR" dirty="0" smtClean="0"/>
              <a:t>4-خسارات به وجود آمده ناشی از خوردگی حفره ای</a:t>
            </a:r>
          </a:p>
          <a:p>
            <a:pPr algn="r"/>
            <a:r>
              <a:rPr lang="fa-IR" dirty="0" smtClean="0"/>
              <a:t>5-راه های جلوگیری از خوردگی حفره ای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6439">
        <p14:ripple/>
      </p:transition>
    </mc:Choice>
    <mc:Fallback xmlns="">
      <p:transition spd="slow" advTm="164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6512511" cy="1143000"/>
          </a:xfrm>
        </p:spPr>
        <p:txBody>
          <a:bodyPr/>
          <a:lstStyle/>
          <a:p>
            <a:r>
              <a:rPr lang="fa-IR" sz="3200" dirty="0" smtClean="0"/>
              <a:t>شرح خوردگی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8382000" cy="510540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خوردگی حفره ای نوعی خوردگی </a:t>
            </a:r>
            <a:r>
              <a:rPr lang="fa-IR" sz="2800" dirty="0"/>
              <a:t>موضعی می‌باشد که باعث ایجاد حفره‌های کوچک در </a:t>
            </a:r>
            <a:r>
              <a:rPr lang="fa-IR" sz="2800" dirty="0" smtClean="0"/>
              <a:t>فلزات </a:t>
            </a:r>
            <a:r>
              <a:rPr lang="fa-IR" sz="2800" dirty="0"/>
              <a:t>می‌شود. عامل این پدیده نرسیدن </a:t>
            </a:r>
            <a:r>
              <a:rPr lang="fa-IR" sz="2800" dirty="0" smtClean="0"/>
              <a:t>اکسیژن به </a:t>
            </a:r>
            <a:r>
              <a:rPr lang="fa-IR" sz="2800" dirty="0"/>
              <a:t>بخش کوچکی از سطح می‌باشد. در این شرایط، این بخش نقش </a:t>
            </a:r>
            <a:r>
              <a:rPr lang="fa-IR" sz="2800" dirty="0" smtClean="0"/>
              <a:t>آند </a:t>
            </a:r>
            <a:r>
              <a:rPr lang="fa-IR" sz="2800" dirty="0"/>
              <a:t>را بازی می‌کند و بخشی که دارای اکسیژن بالا است نقش </a:t>
            </a:r>
            <a:r>
              <a:rPr lang="fa-IR" sz="2800" dirty="0" smtClean="0"/>
              <a:t>کاتد </a:t>
            </a:r>
            <a:r>
              <a:rPr lang="fa-IR" sz="2800" dirty="0"/>
              <a:t>را ایفا می‌کند که حاصل آن ایجاد </a:t>
            </a:r>
            <a:r>
              <a:rPr lang="fa-IR" sz="2800" dirty="0" smtClean="0"/>
              <a:t>خوردگی می‌باشد</a:t>
            </a:r>
            <a:r>
              <a:rPr lang="fa-IR" sz="2800" dirty="0"/>
              <a:t>.</a:t>
            </a:r>
          </a:p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056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511">
        <p:split orient="vert"/>
      </p:transition>
    </mc:Choice>
    <mc:Fallback xmlns="">
      <p:transition spd="slow" advTm="315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12511" cy="1143000"/>
          </a:xfrm>
        </p:spPr>
        <p:txBody>
          <a:bodyPr/>
          <a:lstStyle/>
          <a:p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800" dirty="0" smtClean="0"/>
              <a:t>انواع حفره ها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153400" cy="4084320"/>
          </a:xfrm>
        </p:spPr>
        <p:txBody>
          <a:bodyPr/>
          <a:lstStyle/>
          <a:p>
            <a:pPr algn="r"/>
            <a:r>
              <a:rPr lang="fa-IR" sz="2400" dirty="0"/>
              <a:t>خطرناک بودن نوع حفره را نوع کار قطعه مشخص می کند به طوریکه </a:t>
            </a:r>
            <a:endParaRPr lang="fa-IR" sz="2400" dirty="0" smtClean="0"/>
          </a:p>
          <a:p>
            <a:pPr algn="r"/>
            <a:r>
              <a:rPr lang="fa-IR" sz="2400" dirty="0" smtClean="0"/>
              <a:t>در </a:t>
            </a:r>
            <a:r>
              <a:rPr lang="fa-IR" sz="2400" dirty="0"/>
              <a:t>برخی جاها که </a:t>
            </a:r>
            <a:r>
              <a:rPr lang="fa-IR" sz="2400" dirty="0" smtClean="0"/>
              <a:t>تنش وجود </a:t>
            </a:r>
            <a:r>
              <a:rPr lang="fa-IR" sz="2400" dirty="0"/>
              <a:t>دارد حفره های </a:t>
            </a:r>
            <a:r>
              <a:rPr lang="fa-IR" sz="2400" dirty="0" smtClean="0"/>
              <a:t>نازک تر </a:t>
            </a:r>
            <a:r>
              <a:rPr lang="fa-IR" sz="2400" dirty="0"/>
              <a:t>موجب تجمع </a:t>
            </a:r>
            <a:endParaRPr lang="fa-IR" sz="2400" dirty="0" smtClean="0"/>
          </a:p>
          <a:p>
            <a:pPr algn="r"/>
            <a:r>
              <a:rPr lang="fa-IR" sz="2400" dirty="0" smtClean="0"/>
              <a:t>تنش شده </a:t>
            </a:r>
            <a:r>
              <a:rPr lang="fa-IR" sz="2400" dirty="0"/>
              <a:t>و سبب شکست قطعه می شود و در برخی جاها هم </a:t>
            </a:r>
            <a:endParaRPr lang="fa-IR" sz="2400" dirty="0" smtClean="0"/>
          </a:p>
          <a:p>
            <a:pPr algn="r"/>
            <a:r>
              <a:rPr lang="fa-IR" sz="2400" dirty="0" smtClean="0"/>
              <a:t>ابعاد </a:t>
            </a:r>
            <a:r>
              <a:rPr lang="fa-IR" sz="2400" dirty="0"/>
              <a:t>محل خورده شده مهم است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1781206"/>
      </p:ext>
    </p:extLst>
  </p:cSld>
  <p:clrMapOvr>
    <a:masterClrMapping/>
  </p:clrMapOvr>
  <p:transition spd="slow" advTm="4293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12511" cy="1143000"/>
          </a:xfrm>
        </p:spPr>
        <p:txBody>
          <a:bodyPr/>
          <a:lstStyle/>
          <a:p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انواع شکل خوردگی حفره ای</a:t>
            </a:r>
            <a:br>
              <a:rPr lang="fa-IR" sz="2000" dirty="0" smtClean="0"/>
            </a:br>
            <a:endParaRPr lang="ru-RU" sz="2000" dirty="0"/>
          </a:p>
        </p:txBody>
      </p:sp>
      <p:pic>
        <p:nvPicPr>
          <p:cNvPr id="4" name="Picture 5" descr="pitting_shape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13993"/>
            <a:ext cx="7848600" cy="473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096502"/>
      </p:ext>
    </p:extLst>
  </p:cSld>
  <p:clrMapOvr>
    <a:masterClrMapping/>
  </p:clrMapOvr>
  <p:transition spd="slow" advTm="43478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305800" cy="5943600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fa-IR" sz="2400" dirty="0" smtClean="0"/>
              <a:t>در </a:t>
            </a:r>
            <a:r>
              <a:rPr lang="fa-IR" sz="2400" dirty="0"/>
              <a:t>این نوع خوردگی محصولات خوردگی به پیشرفت واکنش کمک می </a:t>
            </a:r>
            <a:endParaRPr lang="en-US" sz="2400" dirty="0" smtClean="0"/>
          </a:p>
          <a:p>
            <a:pPr algn="r"/>
            <a:r>
              <a:rPr lang="fa-IR" sz="2400" dirty="0" smtClean="0"/>
              <a:t>کند </a:t>
            </a:r>
            <a:r>
              <a:rPr lang="fa-IR" sz="2400" dirty="0"/>
              <a:t>. این نوع خوردگی موجب سوراخ شدن سطح فلز می شود و </a:t>
            </a:r>
            <a:r>
              <a:rPr lang="fa-IR" sz="2400" dirty="0" smtClean="0"/>
              <a:t>به</a:t>
            </a:r>
            <a:endParaRPr lang="en-US" sz="2400" dirty="0" smtClean="0"/>
          </a:p>
          <a:p>
            <a:pPr algn="r"/>
            <a:r>
              <a:rPr lang="fa-IR" sz="2400" dirty="0" smtClean="0"/>
              <a:t> </a:t>
            </a:r>
            <a:r>
              <a:rPr lang="fa-IR" sz="2400" dirty="0"/>
              <a:t>علت اینکه حفره های بوجود آمده به راحتی قابل مشاهده نیست از </a:t>
            </a:r>
            <a:endParaRPr lang="en-US" sz="2400" dirty="0" smtClean="0"/>
          </a:p>
          <a:p>
            <a:pPr algn="r"/>
            <a:r>
              <a:rPr lang="fa-IR" sz="2400" dirty="0" smtClean="0"/>
              <a:t>مخرب </a:t>
            </a:r>
            <a:r>
              <a:rPr lang="fa-IR" sz="2400" dirty="0"/>
              <a:t>ترین انواع خوردگی است . شروع خوردگی حفره ای دارای </a:t>
            </a:r>
            <a:r>
              <a:rPr lang="fa-IR" sz="2400" dirty="0" smtClean="0"/>
              <a:t>دور</a:t>
            </a:r>
            <a:r>
              <a:rPr lang="fa-IR" sz="2400" dirty="0"/>
              <a:t>ی</a:t>
            </a:r>
            <a:endParaRPr lang="en-US" sz="2400" dirty="0" smtClean="0"/>
          </a:p>
          <a:p>
            <a:pPr algn="r"/>
            <a:r>
              <a:rPr lang="fa-IR" sz="2400" dirty="0" smtClean="0"/>
              <a:t>طولانی </a:t>
            </a:r>
            <a:r>
              <a:rPr lang="fa-IR" sz="2400" dirty="0"/>
              <a:t>است اما بعد از شروع حفره با سرعت زیادی نفوذ می کند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9975510"/>
      </p:ext>
    </p:extLst>
  </p:cSld>
  <p:clrMapOvr>
    <a:masterClrMapping/>
  </p:clrMapOvr>
  <p:transition spd="slow" advTm="40586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67783"/>
            <a:ext cx="7696199" cy="5819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2930813"/>
      </p:ext>
    </p:extLst>
  </p:cSld>
  <p:clrMapOvr>
    <a:masterClrMapping/>
  </p:clrMapOvr>
  <p:transition spd="slow" advTm="16322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6512511" cy="1143000"/>
          </a:xfrm>
        </p:spPr>
        <p:txBody>
          <a:bodyPr/>
          <a:lstStyle/>
          <a:p>
            <a:r>
              <a:rPr lang="fa-IR" sz="3200" dirty="0" smtClean="0"/>
              <a:t>چگونگی تشکیل حفره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در اتمسفرهای باز آلوده ٬ حفره های کوچکی تشکیل می شوند که با چشم قابل رویت نیستند . روی این حفره ها جرم های کوچک محصولات </a:t>
            </a:r>
            <a:r>
              <a:rPr lang="fa-IR" dirty="0" smtClean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خوردگی تشکیل می شوند  </a:t>
            </a: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معمولا اکسید آلومینیوم و هیدروکسید آلومینیوم هستند </a:t>
            </a:r>
            <a:r>
              <a:rPr lang="fa-IR" dirty="0" smtClean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٬. </a:t>
            </a: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حفره های کم عمق معمولا اثر چندانی بر استحکام مکانیکی ساختمان ها ندارند ٬ با این وجود جلای درخشنده فلز به تدریج از بین می رود و به جای آن اندود خاکستری – زنگاری محصولات خوردگی ظاهر می شود. اگر اتمسفر حاوی دوده فراوان باشد دوده توسط محصولات خوردگی جذب و رنگ زنگاری تیره ایجاد می شود .</a:t>
            </a:r>
          </a:p>
          <a:p>
            <a:pPr algn="r">
              <a:lnSpc>
                <a:spcPct val="80000"/>
              </a:lnSpc>
            </a:pP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اگر آلومینیوم به طور دائم در معرض آب قرار گیرد حفره دار شدن آن خیلی جدی خواهد بود . به خصوص اگر آب راکد باشد حضور اکسیژن وکلرید و یا یون های دیگر هالید ها تعیین کننده وجود حمله و شدت حمله خواهد بود . اگر یون های </a:t>
            </a:r>
            <a:r>
              <a:rPr lang="en-US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HCO&lt;SUB&gt;3</a:t>
            </a: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و</a:t>
            </a:r>
            <a:r>
              <a:rPr lang="en-US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Cu&lt;SUP&gt;2+</a:t>
            </a:r>
            <a:r>
              <a:rPr lang="fa-IR" dirty="0">
                <a:solidFill>
                  <a:srgbClr val="555555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وجود داشته باشند خطر حفره دار بودن بیشتر خواهد بود البته مشروط بر این که پتانسیل تشکیل حفره بالا رود . بیرون حفره واکنش کاتدی انجام می گیرد که کنترل کننده سرعت تشکیل حفره است .</a:t>
            </a:r>
            <a:endParaRPr lang="en-US" dirty="0">
              <a:solidFill>
                <a:srgbClr val="555555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55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0898">
        <p:cut/>
      </p:transition>
    </mc:Choice>
    <mc:Fallback xmlns="">
      <p:transition advTm="120898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://www.felezat.com/scientific%20archieve/matlab.pic/m42/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8" y="533400"/>
            <a:ext cx="819441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1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9462">
        <p14:flash/>
      </p:transition>
    </mc:Choice>
    <mc:Fallback xmlns="">
      <p:transition spd="slow" advTm="194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927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1</vt:lpstr>
      <vt:lpstr>عنوان :خوردگی حفره ای</vt:lpstr>
      <vt:lpstr>شرح خوردگی</vt:lpstr>
      <vt:lpstr> انواع حفره ها</vt:lpstr>
      <vt:lpstr> انواع شکل خوردگی حفره ای </vt:lpstr>
      <vt:lpstr>PowerPoint Presentation</vt:lpstr>
      <vt:lpstr>PowerPoint Presentation</vt:lpstr>
      <vt:lpstr>چگونگی تشکیل حفره</vt:lpstr>
      <vt:lpstr>PowerPoint Presentation</vt:lpstr>
      <vt:lpstr>آلیاژ های حساس به خوردگی حفره ای</vt:lpstr>
      <vt:lpstr>عوامل موثر بر خوردگی حفره ای</vt:lpstr>
      <vt:lpstr>PowerPoint Presentation</vt:lpstr>
      <vt:lpstr>PowerPoint Presentation</vt:lpstr>
      <vt:lpstr> خسارات ناشی از خوردگی حفره ای</vt:lpstr>
      <vt:lpstr>راه های مقابله با خوردگی حفره ای</vt:lpstr>
      <vt:lpstr>PowerPoint Presentation</vt:lpstr>
      <vt:lpstr>PowerPoint Presentation</vt:lpstr>
      <vt:lpstr>PowerPoint Presentation</vt:lpstr>
    </vt:vector>
  </TitlesOfParts>
  <Company>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</dc:creator>
  <cp:lastModifiedBy>MX</cp:lastModifiedBy>
  <cp:revision>22</cp:revision>
  <dcterms:created xsi:type="dcterms:W3CDTF">2014-10-16T10:37:04Z</dcterms:created>
  <dcterms:modified xsi:type="dcterms:W3CDTF">2014-10-17T05:59:32Z</dcterms:modified>
</cp:coreProperties>
</file>