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02" r:id="rId1"/>
  </p:sldMasterIdLst>
  <p:notesMasterIdLst>
    <p:notesMasterId r:id="rId26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82" r:id="rId12"/>
    <p:sldId id="284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</p:sldIdLst>
  <p:sldSz cx="12192000" cy="6858000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E5242804-FB5C-4A5E-9145-4670451FE804}">
          <p14:sldIdLst>
            <p14:sldId id="257"/>
            <p14:sldId id="258"/>
            <p14:sldId id="259"/>
            <p14:sldId id="260"/>
            <p14:sldId id="261"/>
            <p14:sldId id="262"/>
            <p14:sldId id="263"/>
            <p14:sldId id="264"/>
            <p14:sldId id="265"/>
            <p14:sldId id="266"/>
            <p14:sldId id="282"/>
            <p14:sldId id="284"/>
          </p14:sldIdLst>
        </p14:section>
        <p14:section name="Untitled Section" id="{2FB82EFD-6846-4162-8A37-3DEC06E3E147}">
          <p14:sldIdLst>
            <p14:sldId id="270"/>
            <p14:sldId id="271"/>
            <p14:sldId id="272"/>
            <p14:sldId id="273"/>
            <p14:sldId id="274"/>
            <p14:sldId id="275"/>
            <p14:sldId id="276"/>
            <p14:sldId id="277"/>
            <p14:sldId id="278"/>
            <p14:sldId id="279"/>
            <p14:sldId id="280"/>
            <p14:sldId id="281"/>
          </p14:sldIdLst>
        </p14:section>
      </p14:sectionLst>
    </p:ex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 snapToGrid="0">
      <p:cViewPr varScale="1">
        <p:scale>
          <a:sx n="69" d="100"/>
          <a:sy n="69" d="100"/>
        </p:scale>
        <p:origin x="-756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FA2698DD-2126-473E-83CC-1FB4BDE19C24}" type="datetimeFigureOut">
              <a:rPr lang="fa-IR" smtClean="0"/>
              <a:t>1436/02/22</a:t>
            </a:fld>
            <a:endParaRPr lang="fa-I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fa-I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24904A72-7C5D-4B41-822B-563D84A5023B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1011900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a-I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904A72-7C5D-4B41-822B-563D84A5023B}" type="slidenum">
              <a:rPr lang="fa-IR" smtClean="0"/>
              <a:t>1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1376896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ED32304C-A338-4326-88E9-E2507B46C4CF}" type="datetimeFigureOut">
              <a:rPr lang="fa-IR" smtClean="0"/>
              <a:t>1436/02/22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380FEF7E-EC48-4092-89BF-9E5A27313C27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9945596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2304C-A338-4326-88E9-E2507B46C4CF}" type="datetimeFigureOut">
              <a:rPr lang="fa-IR" smtClean="0"/>
              <a:t>1436/02/22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FEF7E-EC48-4092-89BF-9E5A27313C27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5574896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2304C-A338-4326-88E9-E2507B46C4CF}" type="datetimeFigureOut">
              <a:rPr lang="fa-IR" smtClean="0"/>
              <a:t>1436/02/22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FEF7E-EC48-4092-89BF-9E5A27313C27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3682379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2304C-A338-4326-88E9-E2507B46C4CF}" type="datetimeFigureOut">
              <a:rPr lang="fa-IR" smtClean="0"/>
              <a:t>1436/02/22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FEF7E-EC48-4092-89BF-9E5A27313C27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9327498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2304C-A338-4326-88E9-E2507B46C4CF}" type="datetimeFigureOut">
              <a:rPr lang="fa-IR" smtClean="0"/>
              <a:t>1436/02/22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FEF7E-EC48-4092-89BF-9E5A27313C27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7500139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2304C-A338-4326-88E9-E2507B46C4CF}" type="datetimeFigureOut">
              <a:rPr lang="fa-IR" smtClean="0"/>
              <a:t>1436/02/22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FEF7E-EC48-4092-89BF-9E5A27313C27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10509312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2304C-A338-4326-88E9-E2507B46C4CF}" type="datetimeFigureOut">
              <a:rPr lang="fa-IR" smtClean="0"/>
              <a:t>1436/02/22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FEF7E-EC48-4092-89BF-9E5A27313C27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81348438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ED32304C-A338-4326-88E9-E2507B46C4CF}" type="datetimeFigureOut">
              <a:rPr lang="fa-IR" smtClean="0"/>
              <a:t>1436/02/22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FEF7E-EC48-4092-89BF-9E5A27313C27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2334682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ED32304C-A338-4326-88E9-E2507B46C4CF}" type="datetimeFigureOut">
              <a:rPr lang="fa-IR" smtClean="0"/>
              <a:t>1436/02/22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FEF7E-EC48-4092-89BF-9E5A27313C27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7532840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2304C-A338-4326-88E9-E2507B46C4CF}" type="datetimeFigureOut">
              <a:rPr lang="fa-IR" smtClean="0"/>
              <a:t>1436/02/22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FEF7E-EC48-4092-89BF-9E5A27313C27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248880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2304C-A338-4326-88E9-E2507B46C4CF}" type="datetimeFigureOut">
              <a:rPr lang="fa-IR" smtClean="0"/>
              <a:t>1436/02/22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FEF7E-EC48-4092-89BF-9E5A27313C27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9446427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2304C-A338-4326-88E9-E2507B46C4CF}" type="datetimeFigureOut">
              <a:rPr lang="fa-IR" smtClean="0"/>
              <a:t>1436/02/22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FEF7E-EC48-4092-89BF-9E5A27313C27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1829916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2304C-A338-4326-88E9-E2507B46C4CF}" type="datetimeFigureOut">
              <a:rPr lang="fa-IR" smtClean="0"/>
              <a:t>1436/02/22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FEF7E-EC48-4092-89BF-9E5A27313C27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8031853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2304C-A338-4326-88E9-E2507B46C4CF}" type="datetimeFigureOut">
              <a:rPr lang="fa-IR" smtClean="0"/>
              <a:t>1436/02/22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FEF7E-EC48-4092-89BF-9E5A27313C27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3427025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2304C-A338-4326-88E9-E2507B46C4CF}" type="datetimeFigureOut">
              <a:rPr lang="fa-IR" smtClean="0"/>
              <a:t>1436/02/22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FEF7E-EC48-4092-89BF-9E5A27313C27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0475270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2304C-A338-4326-88E9-E2507B46C4CF}" type="datetimeFigureOut">
              <a:rPr lang="fa-IR" smtClean="0"/>
              <a:t>1436/02/22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FEF7E-EC48-4092-89BF-9E5A27313C27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9062796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2304C-A338-4326-88E9-E2507B46C4CF}" type="datetimeFigureOut">
              <a:rPr lang="fa-IR" smtClean="0"/>
              <a:t>1436/02/22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FEF7E-EC48-4092-89BF-9E5A27313C27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8771568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ED32304C-A338-4326-88E9-E2507B46C4CF}" type="datetimeFigureOut">
              <a:rPr lang="fa-IR" smtClean="0"/>
              <a:t>1436/02/22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fa-IR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380FEF7E-EC48-4092-89BF-9E5A27313C27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7452154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  <p:sldLayoutId id="2147483714" r:id="rId12"/>
    <p:sldLayoutId id="2147483715" r:id="rId13"/>
    <p:sldLayoutId id="2147483716" r:id="rId14"/>
    <p:sldLayoutId id="2147483717" r:id="rId15"/>
    <p:sldLayoutId id="2147483718" r:id="rId16"/>
    <p:sldLayoutId id="2147483719" r:id="rId17"/>
  </p:sldLayoutIdLst>
  <p:txStyles>
    <p:titleStyle>
      <a:lvl1pPr algn="l" defTabSz="457200" rtl="1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3429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0462" y="1035208"/>
            <a:ext cx="8825658" cy="916422"/>
          </a:xfrm>
        </p:spPr>
        <p:txBody>
          <a:bodyPr/>
          <a:lstStyle/>
          <a:p>
            <a:pPr algn="ctr"/>
            <a:r>
              <a:rPr lang="fa-IR" dirty="0" smtClean="0"/>
              <a:t>بسم الله الرحمن الرحیم </a:t>
            </a:r>
            <a:endParaRPr lang="fa-I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10185" y="2129051"/>
            <a:ext cx="9066213" cy="3509750"/>
          </a:xfrm>
        </p:spPr>
        <p:txBody>
          <a:bodyPr>
            <a:noAutofit/>
          </a:bodyPr>
          <a:lstStyle/>
          <a:p>
            <a:pPr algn="ctr"/>
            <a:r>
              <a:rPr lang="fa-IR" sz="4000" dirty="0"/>
              <a:t>مراحل اصولی طراحی </a:t>
            </a:r>
            <a:r>
              <a:rPr lang="fa-IR" sz="4000" dirty="0" smtClean="0"/>
              <a:t>و برنامه ریزی کارخانه</a:t>
            </a:r>
          </a:p>
          <a:p>
            <a:pPr algn="ctr"/>
            <a:r>
              <a:rPr lang="fa-IR" sz="4000" dirty="0" smtClean="0"/>
              <a:t>استاد مربوطه :مهندس خالقی </a:t>
            </a:r>
          </a:p>
          <a:p>
            <a:pPr algn="ctr"/>
            <a:r>
              <a:rPr lang="fa-IR" sz="4000" dirty="0" smtClean="0"/>
              <a:t>گرداورندگان :مجید اسدیان –سید رضا حسینی</a:t>
            </a:r>
            <a:endParaRPr lang="fa-IR" sz="4000" dirty="0"/>
          </a:p>
        </p:txBody>
      </p:sp>
    </p:spTree>
    <p:extLst>
      <p:ext uri="{BB962C8B-B14F-4D97-AF65-F5344CB8AC3E}">
        <p14:creationId xmlns:p14="http://schemas.microsoft.com/office/powerpoint/2010/main" val="3986867229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a-IR" dirty="0" smtClean="0"/>
              <a:t>9- </a:t>
            </a:r>
            <a:r>
              <a:rPr lang="ar-SA" dirty="0" smtClean="0"/>
              <a:t>تعیین </a:t>
            </a:r>
            <a:r>
              <a:rPr lang="ar-SA" dirty="0"/>
              <a:t>نوع </a:t>
            </a:r>
            <a:r>
              <a:rPr lang="ar-SA" dirty="0" smtClean="0"/>
              <a:t>استقرار</a:t>
            </a:r>
            <a:endParaRPr lang="fa-IR" dirty="0" smtClean="0"/>
          </a:p>
          <a:p>
            <a:r>
              <a:rPr lang="fa-IR" dirty="0" smtClean="0"/>
              <a:t>د</a:t>
            </a:r>
            <a:r>
              <a:rPr lang="ar-SA" dirty="0" smtClean="0"/>
              <a:t>و </a:t>
            </a:r>
            <a:r>
              <a:rPr lang="ar-SA" dirty="0"/>
              <a:t>تکنیک برای انجام این کار وجود دارد</a:t>
            </a:r>
            <a:r>
              <a:rPr lang="en-US" dirty="0"/>
              <a:t> :</a:t>
            </a:r>
          </a:p>
          <a:p>
            <a:r>
              <a:rPr lang="ar-SA" dirty="0" smtClean="0"/>
              <a:t>تکنیک </a:t>
            </a:r>
            <a:r>
              <a:rPr lang="ar-SA" dirty="0"/>
              <a:t>(تنوع – </a:t>
            </a:r>
            <a:r>
              <a:rPr lang="ar-SA" dirty="0" smtClean="0"/>
              <a:t>مقدا</a:t>
            </a:r>
            <a:r>
              <a:rPr lang="fa-IR" dirty="0" smtClean="0"/>
              <a:t>ر)</a:t>
            </a:r>
            <a:r>
              <a:rPr lang="en-US" dirty="0" smtClean="0"/>
              <a:t> P-Q </a:t>
            </a:r>
          </a:p>
          <a:p>
            <a:r>
              <a:rPr lang="ar-SA" dirty="0" smtClean="0"/>
              <a:t>تکنیک</a:t>
            </a:r>
            <a:r>
              <a:rPr lang="en-US" dirty="0" smtClean="0"/>
              <a:t>) </a:t>
            </a:r>
            <a:r>
              <a:rPr lang="ar-SA" dirty="0" smtClean="0"/>
              <a:t>هزینه – مقدار</a:t>
            </a:r>
            <a:r>
              <a:rPr lang="fa-IR" dirty="0" smtClean="0"/>
              <a:t>)</a:t>
            </a:r>
            <a:r>
              <a:rPr lang="en-US" dirty="0" smtClean="0"/>
              <a:t>C-Q </a:t>
            </a:r>
            <a:endParaRPr lang="fa-IR" dirty="0" smtClean="0"/>
          </a:p>
          <a:p>
            <a:r>
              <a:rPr lang="fa-IR" dirty="0" smtClean="0"/>
              <a:t>10-</a:t>
            </a:r>
            <a:r>
              <a:rPr lang="ar-SA" dirty="0"/>
              <a:t>طراحی جریان </a:t>
            </a:r>
            <a:r>
              <a:rPr lang="ar-SA" dirty="0" smtClean="0"/>
              <a:t>مواد</a:t>
            </a:r>
            <a:endParaRPr lang="fa-IR" dirty="0" smtClean="0"/>
          </a:p>
          <a:p>
            <a:r>
              <a:rPr lang="ar-SA" dirty="0"/>
              <a:t>به مسیر گردش مواد از ابتدای ورود </a:t>
            </a:r>
            <a:r>
              <a:rPr lang="ar-SA" dirty="0" smtClean="0"/>
              <a:t>تا </a:t>
            </a:r>
            <a:r>
              <a:rPr lang="ar-SA" dirty="0"/>
              <a:t>خروج از کارخانه را جریان مواد می </a:t>
            </a:r>
            <a:r>
              <a:rPr lang="ar-SA" dirty="0" smtClean="0"/>
              <a:t>گوییم</a:t>
            </a:r>
            <a:endParaRPr lang="fa-IR" dirty="0" smtClean="0"/>
          </a:p>
          <a:p>
            <a:r>
              <a:rPr lang="ar-SA" dirty="0"/>
              <a:t>از نظر فضا های موجود در کارخانه فضا ها به 6 دسته تقسیم می شوند</a:t>
            </a:r>
            <a:r>
              <a:rPr lang="en-US" dirty="0"/>
              <a:t> :</a:t>
            </a:r>
          </a:p>
          <a:p>
            <a:r>
              <a:rPr lang="ar-SA" dirty="0"/>
              <a:t>سطح زیر زمین، سطح همکف، سطح حرکت محصولات،</a:t>
            </a:r>
            <a:r>
              <a:rPr lang="en-US" dirty="0"/>
              <a:t> </a:t>
            </a:r>
            <a:r>
              <a:rPr lang="fa-IR" u="sng" dirty="0" smtClean="0"/>
              <a:t>سطح ازاد</a:t>
            </a:r>
            <a:r>
              <a:rPr lang="ar-SA" dirty="0" smtClean="0"/>
              <a:t>، </a:t>
            </a:r>
            <a:r>
              <a:rPr lang="ar-SA" dirty="0"/>
              <a:t>سطح اسکلت فلزی و سطح پشت بام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9338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4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018" y="586854"/>
            <a:ext cx="8892654" cy="2267277"/>
          </a:xfrm>
        </p:spPr>
        <p:txBody>
          <a:bodyPr>
            <a:noAutofit/>
          </a:bodyPr>
          <a:lstStyle/>
          <a:p>
            <a:pPr algn="r"/>
            <a:r>
              <a:rPr lang="ar-SA" sz="2000" dirty="0" smtClean="0"/>
              <a:t>الگوهای عمومی جریان موادالگوهای عمومی جریان مواد</a:t>
            </a:r>
            <a:r>
              <a:rPr lang="fa-IR" sz="2000" dirty="0" smtClean="0"/>
              <a:t/>
            </a:r>
            <a:br>
              <a:rPr lang="fa-IR" sz="2000" dirty="0" smtClean="0"/>
            </a:br>
            <a:r>
              <a:rPr lang="ar-SA" sz="2000" dirty="0" smtClean="0"/>
              <a:t>مدل های افقی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ar-SA" sz="2000" dirty="0" smtClean="0"/>
              <a:t>مدل های عمودی</a:t>
            </a:r>
            <a:r>
              <a:rPr lang="fa-IR" sz="2000" dirty="0" smtClean="0"/>
              <a:t/>
            </a:r>
            <a:br>
              <a:rPr lang="fa-IR" sz="2000" dirty="0" smtClean="0"/>
            </a:br>
            <a:r>
              <a:rPr lang="ar-SA" sz="2000" dirty="0" smtClean="0"/>
              <a:t>مدل های افقی مانند مدل خط مستقیم، مدل</a:t>
            </a:r>
            <a:r>
              <a:rPr lang="en-US" sz="2000" dirty="0" smtClean="0"/>
              <a:t> L </a:t>
            </a:r>
            <a:r>
              <a:rPr lang="ar-SA" sz="2000" dirty="0" smtClean="0"/>
              <a:t>شکل، مدل زیگزاگ، مدل</a:t>
            </a:r>
            <a:r>
              <a:rPr lang="en-US" sz="2000" dirty="0" smtClean="0"/>
              <a:t> U </a:t>
            </a:r>
            <a:r>
              <a:rPr lang="ar-SA" sz="2000" dirty="0" smtClean="0"/>
              <a:t>شکل، مدل دایره ای شکل و مدل ترکیبی</a:t>
            </a:r>
            <a:r>
              <a:rPr lang="en-US" sz="2000" dirty="0" smtClean="0"/>
              <a:t>.</a:t>
            </a:r>
            <a:br>
              <a:rPr lang="en-US" sz="2000" dirty="0" smtClean="0"/>
            </a:br>
            <a:r>
              <a:rPr lang="fa-IR" sz="2000" dirty="0" smtClean="0"/>
              <a:t/>
            </a:r>
            <a:br>
              <a:rPr lang="fa-IR" sz="2000" dirty="0" smtClean="0"/>
            </a:br>
            <a:endParaRPr lang="fa-IR" sz="2000" dirty="0"/>
          </a:p>
        </p:txBody>
      </p:sp>
      <p:pic>
        <p:nvPicPr>
          <p:cNvPr id="10" name="Content Placeholder 9"/>
          <p:cNvPicPr>
            <a:picLocks noGrp="1" noChangeAspect="1"/>
          </p:cNvPicPr>
          <p:nvPr>
            <p:ph sz="half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0" t="794" r="-790" b="-794"/>
          <a:stretch/>
        </p:blipFill>
        <p:spPr>
          <a:xfrm>
            <a:off x="540609" y="2632092"/>
            <a:ext cx="5181600" cy="3437329"/>
          </a:xfrm>
          <a:prstGeom prst="rect">
            <a:avLst/>
          </a:prstGeom>
          <a:ln w="1270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3354" y="3006855"/>
            <a:ext cx="4824412" cy="2909842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11" name="Rectangle 10"/>
          <p:cNvSpPr/>
          <p:nvPr/>
        </p:nvSpPr>
        <p:spPr>
          <a:xfrm>
            <a:off x="8674999" y="6069421"/>
            <a:ext cx="13484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b="1" dirty="0" smtClean="0">
                <a:effectLst/>
                <a:latin typeface="tahoma" panose="020B0604030504040204" pitchFamily="34" charset="0"/>
              </a:rPr>
              <a:t>چیدمان ترکیبی </a:t>
            </a:r>
            <a:endParaRPr lang="fa-IR" dirty="0"/>
          </a:p>
        </p:txBody>
      </p:sp>
      <p:sp>
        <p:nvSpPr>
          <p:cNvPr id="12" name="Rectangle 11"/>
          <p:cNvSpPr/>
          <p:nvPr/>
        </p:nvSpPr>
        <p:spPr>
          <a:xfrm>
            <a:off x="1318706" y="6093726"/>
            <a:ext cx="292574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a-IR" b="1" dirty="0" smtClean="0">
                <a:effectLst/>
                <a:latin typeface="tahoma" panose="020B0604030504040204" pitchFamily="34" charset="0"/>
              </a:rPr>
              <a:t>چیدمان گروهی یا چیدمان سلولی</a:t>
            </a:r>
            <a:endParaRPr lang="fa-IR" b="1" dirty="0"/>
          </a:p>
        </p:txBody>
      </p:sp>
    </p:spTree>
    <p:extLst>
      <p:ext uri="{BB962C8B-B14F-4D97-AF65-F5344CB8AC3E}">
        <p14:creationId xmlns:p14="http://schemas.microsoft.com/office/powerpoint/2010/main" val="5817893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586854"/>
            <a:ext cx="8903446" cy="1093778"/>
          </a:xfrm>
        </p:spPr>
        <p:txBody>
          <a:bodyPr>
            <a:normAutofit fontScale="90000"/>
          </a:bodyPr>
          <a:lstStyle/>
          <a:p>
            <a:pPr algn="r"/>
            <a:r>
              <a:rPr lang="fa-IR" sz="2200" dirty="0" smtClean="0"/>
              <a:t>11- </a:t>
            </a:r>
            <a:r>
              <a:rPr lang="ar-SA" sz="2200" dirty="0" smtClean="0"/>
              <a:t>طراحی استقرار</a:t>
            </a:r>
            <a:r>
              <a:rPr lang="en-US" sz="2200" dirty="0" smtClean="0"/>
              <a:t> :</a:t>
            </a:r>
            <a:br>
              <a:rPr lang="en-US" sz="2200" dirty="0" smtClean="0"/>
            </a:br>
            <a:r>
              <a:rPr lang="ar-SA" sz="2200" dirty="0" smtClean="0"/>
              <a:t>با استفاده از الگوهای دستی یا کامپیوتری می توان یک طرح استقرار برای ایجاد یا بهبود یک واحد صنعتی به دست آورد</a:t>
            </a:r>
            <a:endParaRPr lang="fa-IR" sz="2200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766" y="1690688"/>
            <a:ext cx="5791914" cy="4246088"/>
          </a:xfrm>
        </p:spPr>
      </p:pic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2180" y="1690688"/>
            <a:ext cx="5291121" cy="4486275"/>
          </a:xfrm>
        </p:spPr>
      </p:pic>
    </p:spTree>
    <p:extLst>
      <p:ext uri="{BB962C8B-B14F-4D97-AF65-F5344CB8AC3E}">
        <p14:creationId xmlns:p14="http://schemas.microsoft.com/office/powerpoint/2010/main" val="423898838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805218"/>
            <a:ext cx="8761413" cy="875414"/>
          </a:xfrm>
        </p:spPr>
        <p:txBody>
          <a:bodyPr>
            <a:normAutofit fontScale="90000"/>
          </a:bodyPr>
          <a:lstStyle/>
          <a:p>
            <a:r>
              <a:rPr lang="ar-SA" b="1" dirty="0"/>
              <a:t>تشريح مراحل اصولي طراحي کارخانه و ارزيابي مالي پروژه</a:t>
            </a:r>
            <a:r>
              <a:rPr lang="en-US" dirty="0"/>
              <a:t/>
            </a:r>
            <a:br>
              <a:rPr lang="en-US" dirty="0"/>
            </a:b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3" y="2333767"/>
            <a:ext cx="4863709" cy="4524233"/>
          </a:xfrm>
        </p:spPr>
        <p:txBody>
          <a:bodyPr>
            <a:normAutofit fontScale="92500" lnSpcReduction="10000"/>
          </a:bodyPr>
          <a:lstStyle/>
          <a:p>
            <a:r>
              <a:rPr lang="fa-IR" sz="1900" dirty="0"/>
              <a:t>اصولأ قبل از انجام هر گونه فعاليتي در رابطه با طرح ريزي يک واحد صنعتي ؛ بايستي محصول يا محصولات مشخصي را جهت توليد در آينده انتخاب نمود . در اين مرحله ابتدا براي انتخاب محصول بهينه لازم است تا تعدادي ازمحصولات قابل توليد را با يکديگر مقايسه کرده و پس از تعيين بهترين محصول جهت توليد ؛ به جمع آوري اطلاعات اوليه بيشتري در مورد بازار آن محصول پرداخت .</a:t>
            </a:r>
            <a:endParaRPr lang="en-US" sz="1900" dirty="0"/>
          </a:p>
          <a:p>
            <a:r>
              <a:rPr lang="fa-IR" sz="1900" dirty="0"/>
              <a:t>بازار هر محصول بستگي به ميزان عرضه آن محصول ( مقدار توليدات داخلي بعلاوه واردات ) و نيز به ميزان تقاضاي آن محصول ( مقدار صادرات و مصرف داخلي ) دارد . پس از برآورد تقريبي اين دو کميت و همچنين تخمين قيمتي مناسب براي حال و آينده آن محصول ؛ نوبت آنست که سهمي از بازار را  که در آينده توسط توليدات واحد صنعتي مورد نظر تحت پوشش قرار مي گيرد ؛ براورد کرده وازاين طريق برنامه اي را براي توليدات و فروش آينده خود در نظر گرفت .</a:t>
            </a:r>
            <a:endParaRPr lang="en-US" sz="1900" dirty="0"/>
          </a:p>
          <a:p>
            <a:endParaRPr lang="fa-I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20370"/>
            <a:ext cx="5983288" cy="3399430"/>
          </a:xfrm>
        </p:spPr>
        <p:txBody>
          <a:bodyPr>
            <a:normAutofit fontScale="92500" lnSpcReduction="10000"/>
          </a:bodyPr>
          <a:lstStyle/>
          <a:p>
            <a:r>
              <a:rPr lang="fa-IR" sz="3300" dirty="0"/>
              <a:t>1- مطالعه بازار و پيش بيني فروش :</a:t>
            </a:r>
            <a:endParaRPr lang="en-US" sz="3300" dirty="0"/>
          </a:p>
          <a:p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12760826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600501"/>
            <a:ext cx="9143999" cy="1392072"/>
          </a:xfrm>
        </p:spPr>
        <p:txBody>
          <a:bodyPr>
            <a:normAutofit fontScale="90000"/>
          </a:bodyPr>
          <a:lstStyle/>
          <a:p>
            <a:r>
              <a:rPr lang="fa-IR" dirty="0" smtClean="0"/>
              <a:t>2- تعيين شرح و مشخصات محصول :</a:t>
            </a:r>
            <a:r>
              <a:rPr lang="en-US" dirty="0" smtClean="0"/>
              <a:t/>
            </a:r>
            <a:br>
              <a:rPr lang="en-US" dirty="0" smtClean="0"/>
            </a:br>
            <a:endParaRPr lang="fa-I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1883391"/>
            <a:ext cx="9144000" cy="4435522"/>
          </a:xfrm>
        </p:spPr>
        <p:txBody>
          <a:bodyPr>
            <a:normAutofit/>
          </a:bodyPr>
          <a:lstStyle/>
          <a:p>
            <a:pPr algn="r"/>
            <a:r>
              <a:rPr lang="fa-IR" dirty="0" smtClean="0"/>
              <a:t>در </a:t>
            </a:r>
            <a:r>
              <a:rPr lang="fa-IR" dirty="0"/>
              <a:t>اين مرحله لازم است تا اطلاعات بيشتري راجع به محصول مورد نظر جمع آوري گردد. اين اطلاعات بيشتر جنبه فني داشته و عموماّ پس از جمع آوري ؛ مي بايست از ديد فني و طراحي مورد تجزيه و تحليل قرار گيرد . انجام يک تجزيه تحليل فني دقيق و حساب شده ممکن است به تغيير شکل ؛ جنس ويا نوع قطعات و اجزاي بکار گرفته شده در محصول بيانجامد و نهايتاّ محصول جديدي را با خصوصيات و ويژگيهاي بهتر پديد آورد</a:t>
            </a:r>
            <a:endParaRPr lang="en-US" dirty="0"/>
          </a:p>
          <a:p>
            <a:pPr algn="r"/>
            <a:r>
              <a:rPr lang="fa-IR" dirty="0"/>
              <a:t>در اين مرحله پس از تعيين طرحها و نقشه هاي دقيق قطعات محصول و نيز نحوه مونتاژ آنها بر روي يکديگر ؛ نوبت به آن مي رسد تا اين قطعات و اجزاء را به سه گروه اصلي به شرح زير تقسيم کنيم :</a:t>
            </a:r>
            <a:endParaRPr lang="en-US" dirty="0"/>
          </a:p>
          <a:p>
            <a:pPr algn="r"/>
            <a:r>
              <a:rPr lang="fa-IR" dirty="0"/>
              <a:t>- قطعاتي که مستقيماّ بايستي از بازار خريداري شوند .</a:t>
            </a:r>
            <a:endParaRPr lang="en-US" dirty="0"/>
          </a:p>
          <a:p>
            <a:pPr algn="r"/>
            <a:r>
              <a:rPr lang="fa-IR" dirty="0"/>
              <a:t>- </a:t>
            </a:r>
            <a:r>
              <a:rPr lang="fa-IR" dirty="0" smtClean="0"/>
              <a:t>قطعاتي. </a:t>
            </a:r>
            <a:r>
              <a:rPr lang="fa-IR" dirty="0"/>
              <a:t>که براي ساخت به بيرون از کارخانه سفارش داده مي شوند .</a:t>
            </a:r>
            <a:endParaRPr lang="en-US" dirty="0"/>
          </a:p>
          <a:p>
            <a:pPr algn="r"/>
            <a:r>
              <a:rPr lang="fa-IR" dirty="0"/>
              <a:t>- قطعاتي که در کارخانه بايستي توليد گردند .</a:t>
            </a:r>
            <a:endParaRPr lang="en-US" dirty="0"/>
          </a:p>
          <a:p>
            <a:pPr algn="r"/>
            <a:endParaRPr lang="en-US" dirty="0"/>
          </a:p>
          <a:p>
            <a:pPr algn="r"/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35589506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3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9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78035" y="885082"/>
            <a:ext cx="8825658" cy="1667049"/>
          </a:xfrm>
        </p:spPr>
        <p:txBody>
          <a:bodyPr/>
          <a:lstStyle/>
          <a:p>
            <a:pPr algn="ctr"/>
            <a:r>
              <a:rPr lang="fa-IR" dirty="0"/>
              <a:t>3- تدوين روشهاي ساخت :</a:t>
            </a:r>
            <a:r>
              <a:rPr lang="en-US" dirty="0"/>
              <a:t/>
            </a:r>
            <a:br>
              <a:rPr lang="en-US" dirty="0"/>
            </a:br>
            <a:endParaRPr lang="fa-I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2197291"/>
            <a:ext cx="8825658" cy="3441510"/>
          </a:xfrm>
        </p:spPr>
        <p:txBody>
          <a:bodyPr>
            <a:normAutofit/>
          </a:bodyPr>
          <a:lstStyle/>
          <a:p>
            <a:pPr algn="r"/>
            <a:r>
              <a:rPr lang="fa-IR" dirty="0" smtClean="0"/>
              <a:t>در اين مرحله با استفاده از دانش فني و همچنين روشهاي ساخت متداول براي توليد قطعات ؛ سعي در انتخاب بهترين روش ساخت براي تک تک قطعات ساختني در داخل کارخانه کرده و همچنين به کمک نمودار مونتاژ محصول و نيز تکنولوژي ساخت تعيين شده براي توليد تک تک قطعات ؛ نمودار فرآيند عمليات را تدوين مي نمائيم . اين نمودار شبيه نمودار مونتاژمي باشد با اين تفاوت که به جاي هر يک از قطعات نمودار مونتاژ ؛ شرح عمليات توليدي آن قطعه را به شکلي زنجيروار ؛ عيناّ جايگزين مي کنيم .</a:t>
            </a:r>
            <a:endParaRPr lang="en-US" dirty="0" smtClean="0"/>
          </a:p>
          <a:p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92308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1" y="477672"/>
            <a:ext cx="9144000" cy="1514901"/>
          </a:xfrm>
        </p:spPr>
        <p:txBody>
          <a:bodyPr/>
          <a:lstStyle/>
          <a:p>
            <a:r>
              <a:rPr lang="fa-IR" dirty="0"/>
              <a:t>4- طرحريزي بخش هاي توليدي :</a:t>
            </a:r>
            <a:r>
              <a:rPr lang="en-US" dirty="0"/>
              <a:t/>
            </a:r>
            <a:br>
              <a:rPr lang="en-US" dirty="0"/>
            </a:br>
            <a:endParaRPr lang="fa-I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1201004"/>
            <a:ext cx="9144000" cy="5104262"/>
          </a:xfrm>
        </p:spPr>
        <p:txBody>
          <a:bodyPr>
            <a:normAutofit fontScale="92500" lnSpcReduction="20000"/>
          </a:bodyPr>
          <a:lstStyle/>
          <a:p>
            <a:pPr algn="r"/>
            <a:r>
              <a:rPr lang="fa-IR" dirty="0"/>
              <a:t>در اين مرحله قدم هاي زير به ترتيب برداشته خواهند شد :</a:t>
            </a:r>
            <a:endParaRPr lang="en-US" dirty="0"/>
          </a:p>
          <a:p>
            <a:pPr algn="r"/>
            <a:r>
              <a:rPr lang="fa-IR" dirty="0"/>
              <a:t>- تعيين نوع عمليات توليدي مورد نيازبراي قطعات ونهايتاّ تکميل جداول مراحل ساخت قطعات .</a:t>
            </a:r>
            <a:endParaRPr lang="en-US" dirty="0"/>
          </a:p>
          <a:p>
            <a:pPr algn="r"/>
            <a:r>
              <a:rPr lang="fa-IR" dirty="0"/>
              <a:t>- تعيين نوع و تعداد ماشين آلات توليدي ؛ تجهيزات و وسايل کمکي مورد نياز براي کليه عمليات توليدي .</a:t>
            </a:r>
            <a:endParaRPr lang="en-US" dirty="0"/>
          </a:p>
          <a:p>
            <a:pPr algn="r"/>
            <a:r>
              <a:rPr lang="fa-IR" dirty="0"/>
              <a:t>- تعيين زمان استاندارد براي انجام عمليات توليدي .</a:t>
            </a:r>
            <a:endParaRPr lang="en-US" dirty="0"/>
          </a:p>
          <a:p>
            <a:pPr algn="r"/>
            <a:r>
              <a:rPr lang="fa-IR" dirty="0"/>
              <a:t>- تعيين ايستگاه هاي کاري ؛ استقرار بهينه ماشين آلات و نهايتاّ بالانس خط توليد .</a:t>
            </a:r>
            <a:endParaRPr lang="en-US" dirty="0"/>
          </a:p>
          <a:p>
            <a:pPr algn="r"/>
            <a:r>
              <a:rPr lang="fa-IR" dirty="0"/>
              <a:t>- تدوين ليست ماشين آلات ؛ تجهيزات و وسايل کمکي و همچنين نيروي انساني مورد نياز براي بخش هاي توليدي .</a:t>
            </a:r>
            <a:endParaRPr lang="en-US" dirty="0"/>
          </a:p>
          <a:p>
            <a:pPr algn="r"/>
            <a:r>
              <a:rPr lang="fa-IR" dirty="0"/>
              <a:t>- برآورد مساحت اوليه مورد نياز براي هر يک از بخش هاي توليدي .</a:t>
            </a:r>
            <a:endParaRPr lang="en-US" dirty="0"/>
          </a:p>
          <a:p>
            <a:pPr algn="r"/>
            <a:r>
              <a:rPr lang="fa-IR" dirty="0"/>
              <a:t>- تکرار کليه عمليات فوق براي بخش مونتاژ محصول .</a:t>
            </a:r>
            <a:endParaRPr lang="en-US" dirty="0"/>
          </a:p>
          <a:p>
            <a:pPr algn="r"/>
            <a:r>
              <a:rPr lang="fa-IR" dirty="0"/>
              <a:t>- تعيين مشخصات ظاهري ؛ مسير و فرکانس حرکت مواد اوليه ؛ قطعات در جريان ساخت و محصول نهائي .</a:t>
            </a:r>
            <a:endParaRPr lang="en-US" dirty="0"/>
          </a:p>
          <a:p>
            <a:pPr algn="r"/>
            <a:r>
              <a:rPr lang="fa-IR" dirty="0"/>
              <a:t>- تعيين واحد بار ؛ نوع و تعداد وسايل حمل و نقل مواد اوليه ؛ قطعات در جريان ساخت و محصول نهائي .</a:t>
            </a:r>
            <a:endParaRPr lang="en-US" dirty="0"/>
          </a:p>
          <a:p>
            <a:pPr algn="r"/>
            <a:r>
              <a:rPr lang="fa-IR" dirty="0"/>
              <a:t>- طرحريزي انبارمواد اوليه ؛ انبار هاي موقت براي قطعات در جريان ساخت و انبار محصول نهائي .</a:t>
            </a:r>
            <a:endParaRPr lang="en-US" dirty="0"/>
          </a:p>
          <a:p>
            <a:pPr algn="r"/>
            <a:r>
              <a:rPr lang="fa-IR" dirty="0"/>
              <a:t>- تعديل مساحت بخشهاي توليدي و مونتاژ با توجه به فضاي مورد نياز براي انبار قطعات در جريان ساخت .</a:t>
            </a:r>
            <a:endParaRPr lang="en-US" dirty="0"/>
          </a:p>
          <a:p>
            <a:pPr algn="r"/>
            <a:r>
              <a:rPr lang="fa-IR" dirty="0"/>
              <a:t>- تدوين جدول ( از - به ) ميزان حمل و نقل مواد و قطعات بين انبارها ؛بخشهاي توليدي و مونتاژ .</a:t>
            </a:r>
            <a:endParaRPr lang="en-US" dirty="0"/>
          </a:p>
          <a:p>
            <a:pPr algn="r"/>
            <a:r>
              <a:rPr lang="fa-IR" dirty="0"/>
              <a:t>- تعيين نوع و تعداد وسايط حمل و نقل مورد نياز براي بخشهاي فوق .</a:t>
            </a:r>
            <a:endParaRPr lang="en-US" dirty="0"/>
          </a:p>
          <a:p>
            <a:pPr algn="r"/>
            <a:r>
              <a:rPr lang="fa-IR" dirty="0"/>
              <a:t>- تجزيه و تحليل جدول ( از - به ) و تعيين  بهترين استقرار براي بخشهاي توليدي ؛ مونتاژ و انبارها .</a:t>
            </a:r>
            <a:endParaRPr lang="en-US" dirty="0"/>
          </a:p>
          <a:p>
            <a:pPr algn="r"/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39038533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559558"/>
            <a:ext cx="8761413" cy="1121074"/>
          </a:xfrm>
        </p:spPr>
        <p:txBody>
          <a:bodyPr/>
          <a:lstStyle/>
          <a:p>
            <a:pPr algn="r"/>
            <a:r>
              <a:rPr lang="fa-IR" dirty="0" smtClean="0"/>
              <a:t>5- طرحريزي بخشهاي غير توليدي :</a:t>
            </a:r>
            <a:r>
              <a:rPr lang="en-US" dirty="0" smtClean="0"/>
              <a:t/>
            </a:r>
            <a:br>
              <a:rPr lang="en-US" dirty="0" smtClean="0"/>
            </a:b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/>
              <a:t>اصولاّ </a:t>
            </a:r>
            <a:r>
              <a:rPr lang="fa-IR" dirty="0"/>
              <a:t>بخشهاي غير توليدي به دو گروه اصلي تقسيم مشوند .</a:t>
            </a:r>
            <a:endParaRPr lang="en-US" dirty="0"/>
          </a:p>
          <a:p>
            <a:r>
              <a:rPr lang="fa-IR" dirty="0"/>
              <a:t>گروه اول بخشهاي سرويس دهنده به پرسنل يا همان بخشهاي اداري مي باشد.</a:t>
            </a:r>
            <a:endParaRPr lang="en-US" dirty="0"/>
          </a:p>
          <a:p>
            <a:r>
              <a:rPr lang="fa-IR" dirty="0"/>
              <a:t>گروه دوم بخشهاي سرويس دهنده به توليد يا همان بخشهاي پشتيباني مي باشند.</a:t>
            </a:r>
            <a:endParaRPr lang="en-US" dirty="0"/>
          </a:p>
          <a:p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29933368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6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7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8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9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0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1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873457"/>
            <a:ext cx="10582121" cy="807175"/>
          </a:xfrm>
        </p:spPr>
        <p:txBody>
          <a:bodyPr/>
          <a:lstStyle/>
          <a:p>
            <a:r>
              <a:rPr lang="fa-IR" dirty="0"/>
              <a:t>الف : طرحريزي بخشهاي سرويس دهنده به پرسنل ( بخشهاي اداري 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37091" y="2347415"/>
            <a:ext cx="8825659" cy="4510585"/>
          </a:xfrm>
        </p:spPr>
        <p:txBody>
          <a:bodyPr>
            <a:normAutofit/>
          </a:bodyPr>
          <a:lstStyle/>
          <a:p>
            <a:r>
              <a:rPr lang="fa-IR" dirty="0"/>
              <a:t>اصولاّ طرحريزي بخشهاي غير توليدي کم اهميت تر يا راحت تر از طرحريزي بخشهاي توليدي نبوده و مي بايست بهنگام برداشتن قدمهاي زير ؛ دقت فراواني مبذول داشت .</a:t>
            </a:r>
            <a:endParaRPr lang="en-US" dirty="0"/>
          </a:p>
          <a:p>
            <a:r>
              <a:rPr lang="fa-IR" dirty="0" smtClean="0"/>
              <a:t>- بررسي </a:t>
            </a:r>
            <a:r>
              <a:rPr lang="fa-IR" dirty="0"/>
              <a:t>و مطالعه </a:t>
            </a:r>
            <a:r>
              <a:rPr lang="fa-IR" dirty="0" smtClean="0"/>
              <a:t>روابط </a:t>
            </a:r>
            <a:r>
              <a:rPr lang="fa-IR" dirty="0"/>
              <a:t>سازماني درون کارخانه و نهايتاّ تعيين دپارتمان هاي مالي ؛ اداري و خدماتي مورد نياز براي کارخانه مورد نظر .</a:t>
            </a:r>
            <a:endParaRPr lang="en-US" dirty="0"/>
          </a:p>
          <a:p>
            <a:r>
              <a:rPr lang="fa-IR" dirty="0"/>
              <a:t>- تهيه چارت سازماني و تدوين شرح وظايف و ارتباطات قسمتهاي مختلف طرحريزي شده در بالا .</a:t>
            </a:r>
            <a:endParaRPr lang="en-US" dirty="0"/>
          </a:p>
          <a:p>
            <a:r>
              <a:rPr lang="fa-IR" dirty="0"/>
              <a:t>- تعيين نيروي انساني مورد نياز جهت بخش هاي مالي و اداري .</a:t>
            </a:r>
            <a:endParaRPr lang="en-US" dirty="0"/>
          </a:p>
          <a:p>
            <a:r>
              <a:rPr lang="fa-IR" dirty="0"/>
              <a:t>- تعيين لوازم و تجهيزات مورد نياز جهت بخش هاي مالي و اداري .</a:t>
            </a:r>
            <a:endParaRPr lang="en-US" dirty="0"/>
          </a:p>
          <a:p>
            <a:r>
              <a:rPr lang="fa-IR" dirty="0"/>
              <a:t>- برآورد مساحت مورد نياز براي هر يک از بخش هاي مالي و اداري .</a:t>
            </a:r>
            <a:endParaRPr lang="en-US" dirty="0"/>
          </a:p>
          <a:p>
            <a:r>
              <a:rPr lang="fa-IR" dirty="0"/>
              <a:t>- تعيين استقرار بهينه براي بخش هاي مالي و اداري .</a:t>
            </a:r>
            <a:endParaRPr lang="en-US" dirty="0"/>
          </a:p>
          <a:p>
            <a:r>
              <a:rPr lang="fa-IR" dirty="0"/>
              <a:t>- تکرار مراحل فوق براي بخشهايي چون : سلف سرويس ؛ بهداري ؛ حمام ؛ دستشوئي ؛ رختکن ؛ سالن اجتماعات ؛ نگهباني و......</a:t>
            </a:r>
            <a:endParaRPr lang="en-US" dirty="0"/>
          </a:p>
          <a:p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404348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832513"/>
            <a:ext cx="10022562" cy="848119"/>
          </a:xfrm>
        </p:spPr>
        <p:txBody>
          <a:bodyPr>
            <a:normAutofit fontScale="90000"/>
          </a:bodyPr>
          <a:lstStyle/>
          <a:p>
            <a:r>
              <a:rPr lang="fa-IR" dirty="0"/>
              <a:t>ب : طرحريزي بخشهاي سرويس دهنده به توليد ( بخشهاي پشتيباني )</a:t>
            </a:r>
            <a:r>
              <a:rPr lang="en-US" dirty="0"/>
              <a:t/>
            </a:r>
            <a:br>
              <a:rPr lang="en-US" dirty="0"/>
            </a:b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64387" y="2303249"/>
            <a:ext cx="8825659" cy="4397802"/>
          </a:xfrm>
        </p:spPr>
        <p:txBody>
          <a:bodyPr>
            <a:normAutofit/>
          </a:bodyPr>
          <a:lstStyle/>
          <a:p>
            <a:r>
              <a:rPr lang="fa-IR" dirty="0"/>
              <a:t>اين بخش ها عبارتند از :</a:t>
            </a:r>
            <a:endParaRPr lang="en-US" dirty="0"/>
          </a:p>
          <a:p>
            <a:r>
              <a:rPr lang="fa-IR" dirty="0"/>
              <a:t>بخش تعميرات مکانيک ؛ تعميرات برقي ؛ آزمايشگاه ؛ کنترل کيفيت ؛ </a:t>
            </a:r>
            <a:r>
              <a:rPr lang="fa-IR" dirty="0" smtClean="0"/>
              <a:t>اتاق </a:t>
            </a:r>
            <a:r>
              <a:rPr lang="fa-IR" dirty="0"/>
              <a:t>ابزار و تاّسيسات برق اصلي و اضطراري ؛ تاّسيسات گرمايش و سرمايش و تهويه مطبوع ؛ تاّسيسات هواي فشرده و تاّسيسات آب و فاضلاب .</a:t>
            </a:r>
            <a:endParaRPr lang="en-US" dirty="0"/>
          </a:p>
          <a:p>
            <a:r>
              <a:rPr lang="fa-IR" dirty="0"/>
              <a:t>جهت طرحريزي بخشهاي ياد شده قدمهاي زير پيشنهاد مي گردد :</a:t>
            </a:r>
            <a:endParaRPr lang="en-US" dirty="0"/>
          </a:p>
          <a:p>
            <a:r>
              <a:rPr lang="fa-IR" dirty="0"/>
              <a:t>- بررسي و مطالعه نوع سيستم مورد نياز در هر يک از بخشهاي پشتيباني( منظور بررسي تمرکز يا عدم تمرکز سرويس دهي اين بخش ها مي باشد ) .</a:t>
            </a:r>
            <a:endParaRPr lang="en-US" dirty="0"/>
          </a:p>
          <a:p>
            <a:r>
              <a:rPr lang="fa-IR" dirty="0"/>
              <a:t>- تعيين ليست ابزار ؛ تجهيزات و ماشين آلات مورد نياز در هر يک از اين بخشها .</a:t>
            </a:r>
            <a:endParaRPr lang="en-US" dirty="0"/>
          </a:p>
          <a:p>
            <a:r>
              <a:rPr lang="fa-IR" dirty="0"/>
              <a:t>- تعيين استقرار بهينه ؛ ماشين آلات و تجهيزات مورد نياز در هر يک از اين بخشها .</a:t>
            </a:r>
            <a:endParaRPr lang="en-US" dirty="0"/>
          </a:p>
          <a:p>
            <a:r>
              <a:rPr lang="fa-IR" dirty="0"/>
              <a:t>- تعيين نيروي انساني مورد نياز براي هر يک از اين بخشها .</a:t>
            </a:r>
            <a:endParaRPr lang="en-US" dirty="0"/>
          </a:p>
          <a:p>
            <a:r>
              <a:rPr lang="fa-IR" dirty="0"/>
              <a:t>- برآورد مساحت مورد نياز هر يک از اين بخشها .</a:t>
            </a:r>
            <a:endParaRPr lang="en-US" dirty="0"/>
          </a:p>
          <a:p>
            <a:r>
              <a:rPr lang="fa-IR" dirty="0"/>
              <a:t>- تعيين استقرار بهينه هر يک از بخشها در کنار يکديگر .</a:t>
            </a:r>
            <a:endParaRPr lang="en-US" dirty="0"/>
          </a:p>
          <a:p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16036242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6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68991"/>
            <a:ext cx="8761413" cy="711641"/>
          </a:xfrm>
        </p:spPr>
        <p:txBody>
          <a:bodyPr/>
          <a:lstStyle/>
          <a:p>
            <a:pPr algn="ctr"/>
            <a:r>
              <a:rPr lang="ar-SA" dirty="0"/>
              <a:t>مقدمه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7257" y="2593075"/>
            <a:ext cx="10515600" cy="4798539"/>
          </a:xfrm>
        </p:spPr>
        <p:txBody>
          <a:bodyPr>
            <a:normAutofit/>
          </a:bodyPr>
          <a:lstStyle/>
          <a:p>
            <a:r>
              <a:rPr lang="ar-SA" sz="2000" dirty="0"/>
              <a:t>طراحی کارخانه یکی از مهمترین و جالبترین بخشهای رشته مهندسی صنایع است که در مورد ترتیب فیزیکی قرار گرفتن تجهیزات و نیروی انسانی صحبت می کند . هدف اصلی ((طراحی کارخانه)) </a:t>
            </a:r>
            <a:r>
              <a:rPr lang="ar-SA" sz="2000" dirty="0" smtClean="0"/>
              <a:t>طرح</a:t>
            </a:r>
            <a:r>
              <a:rPr lang="en-US" sz="2000" dirty="0" smtClean="0"/>
              <a:t> </a:t>
            </a:r>
            <a:r>
              <a:rPr lang="ar-SA" sz="2000" dirty="0" smtClean="0"/>
              <a:t>ریزی </a:t>
            </a:r>
            <a:r>
              <a:rPr lang="ar-SA" sz="2000" dirty="0"/>
              <a:t>ترتیب قرار گرفتن این تجهیزات و نیروی انساني  </a:t>
            </a:r>
            <a:r>
              <a:rPr lang="ar-SA" sz="2000" dirty="0" smtClean="0"/>
              <a:t>ب</a:t>
            </a:r>
            <a:r>
              <a:rPr lang="fa-IR" sz="2000" dirty="0" smtClean="0"/>
              <a:t>ه </a:t>
            </a:r>
            <a:r>
              <a:rPr lang="ar-SA" sz="2000" dirty="0" smtClean="0"/>
              <a:t>نحوی </a:t>
            </a:r>
            <a:r>
              <a:rPr lang="ar-SA" sz="2000" dirty="0"/>
              <a:t>است که حداکثر راندمان در تولید محصول بدست آید لازمه ی بر آوردن این هدف آنست که در این طرح چه در مورد مواد و چه در مورد نیروی انسانی میزان حمل و نقل ها و حرکات به حداقل برسد تا زمان کمتری توسط یک حرکت یا حمل و نقل صرف شود . بطور کلی هر چه زمان تولید یک محصول کمتر باشد .هزینه های اضافی آن </a:t>
            </a:r>
            <a:r>
              <a:rPr lang="ar-SA" sz="2000" dirty="0" smtClean="0"/>
              <a:t>نیز </a:t>
            </a:r>
            <a:r>
              <a:rPr lang="ar-SA" sz="2000" dirty="0"/>
              <a:t>بمراتب کمتر خواهد </a:t>
            </a:r>
            <a:r>
              <a:rPr lang="ar-SA" sz="2000" dirty="0" smtClean="0"/>
              <a:t>شد</a:t>
            </a:r>
            <a:r>
              <a:rPr lang="fa-IR" sz="2000" dirty="0" smtClean="0"/>
              <a:t>.</a:t>
            </a:r>
            <a:r>
              <a:rPr lang="ar-SA" sz="2000" dirty="0" smtClean="0"/>
              <a:t>هدف </a:t>
            </a:r>
            <a:r>
              <a:rPr lang="ar-SA" sz="2000" dirty="0"/>
              <a:t>طرح در واقع ایجاد بهترین رابطه متقابل بین جریان مواد جریان اطلاعات و افراد و همچنین برقرار کردن روشهای مطلوب برای خلق مجموعه ای منسجم در شرایطی کارآمد و اقتصادی و مناسب است </a:t>
            </a:r>
            <a:endParaRPr lang="fa-IR" sz="2000" dirty="0"/>
          </a:p>
        </p:txBody>
      </p:sp>
    </p:spTree>
    <p:extLst>
      <p:ext uri="{BB962C8B-B14F-4D97-AF65-F5344CB8AC3E}">
        <p14:creationId xmlns:p14="http://schemas.microsoft.com/office/powerpoint/2010/main" val="177119917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37730" y="641445"/>
            <a:ext cx="8966579" cy="1039187"/>
          </a:xfrm>
        </p:spPr>
        <p:txBody>
          <a:bodyPr/>
          <a:lstStyle/>
          <a:p>
            <a:r>
              <a:rPr lang="fa-IR" dirty="0" smtClean="0"/>
              <a:t>6- تعيين چارت سازماني و استقرار کلي کارخانه</a:t>
            </a:r>
            <a:r>
              <a:rPr lang="en-US" dirty="0" smtClean="0"/>
              <a:t/>
            </a:r>
            <a:br>
              <a:rPr lang="en-US" dirty="0" smtClean="0"/>
            </a:b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4042960"/>
          </a:xfrm>
        </p:spPr>
        <p:txBody>
          <a:bodyPr/>
          <a:lstStyle/>
          <a:p>
            <a:r>
              <a:rPr lang="fa-IR" dirty="0" smtClean="0"/>
              <a:t>در </a:t>
            </a:r>
            <a:r>
              <a:rPr lang="fa-IR" dirty="0"/>
              <a:t>اين مرحله کليه بخشهاي طرحريزي شده توليدي و غير توليدي را در کنار يکديگر به بهترين نحوه مستقر مي کنيم . اين استقرار بايستي بگونه اي باشد که فضاي مورد نياز براي خيابان ها ؛  جدول بندي و نيز فضاي سبز ساختمانها و محوطه در آن در نظر گرفته شود .</a:t>
            </a:r>
            <a:endParaRPr lang="en-US" dirty="0"/>
          </a:p>
          <a:p>
            <a:r>
              <a:rPr lang="fa-IR" dirty="0"/>
              <a:t>در اين مرحله همچنين چارت سازماني کلي کارخانه را با توجه به بخشهاي توليدي و غير توليدي طرحريزي شده تهيه و تنظيم مي نمائيم .</a:t>
            </a:r>
            <a:endParaRPr lang="en-US" dirty="0"/>
          </a:p>
          <a:p>
            <a:r>
              <a:rPr lang="fa-IR" dirty="0"/>
              <a:t>پس از انجام اين مراحل ؛ مي توان نقشه کروکي کارخانه را ترسيم نمود و از روي آن نقشه هاي عمراني و اجرائي کليه قسمتهاي کارخانه را جداگانه طرحريزي کرد .</a:t>
            </a:r>
            <a:endParaRPr lang="en-US" dirty="0"/>
          </a:p>
          <a:p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1647832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 tmFilter="0, 0; .2, .5; .8, .5; 1, 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250" autoRev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 tmFilter="0, 0; .2, .5; .8, .5; 1, 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0" dur="250" autoRev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 tmFilter="0, 0; .2, .5; .8, .5; 1, 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5" dur="250" autoRev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28160" y="968990"/>
            <a:ext cx="9381118" cy="955344"/>
          </a:xfrm>
        </p:spPr>
        <p:txBody>
          <a:bodyPr/>
          <a:lstStyle/>
          <a:p>
            <a:pPr algn="ctr"/>
            <a:r>
              <a:rPr lang="fa-IR" dirty="0"/>
              <a:t>7- تجزيه و تحليل مالي</a:t>
            </a:r>
            <a:r>
              <a:rPr lang="en-US" dirty="0"/>
              <a:t/>
            </a:r>
            <a:br>
              <a:rPr lang="en-US" dirty="0"/>
            </a:b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306471"/>
            <a:ext cx="9708664" cy="4551529"/>
          </a:xfrm>
        </p:spPr>
        <p:txBody>
          <a:bodyPr>
            <a:normAutofit/>
          </a:bodyPr>
          <a:lstStyle/>
          <a:p>
            <a:r>
              <a:rPr lang="fa-IR" dirty="0"/>
              <a:t>در اين مرحله قدمهاي زير به ترتيب انجام مي شود :</a:t>
            </a:r>
            <a:endParaRPr lang="en-US" dirty="0"/>
          </a:p>
          <a:p>
            <a:r>
              <a:rPr lang="fa-IR" dirty="0"/>
              <a:t>- تعيين هزينه هاي مواد اوليه و قطعات .</a:t>
            </a:r>
            <a:endParaRPr lang="en-US" dirty="0"/>
          </a:p>
          <a:p>
            <a:r>
              <a:rPr lang="fa-IR" dirty="0"/>
              <a:t>- تعيين هزينه هاي حقوق و دستمزد .</a:t>
            </a:r>
            <a:endParaRPr lang="en-US" dirty="0"/>
          </a:p>
          <a:p>
            <a:r>
              <a:rPr lang="fa-IR" dirty="0"/>
              <a:t>- تعيين هزينه هاي متفرقه توليد .</a:t>
            </a:r>
            <a:endParaRPr lang="en-US" dirty="0"/>
          </a:p>
          <a:p>
            <a:r>
              <a:rPr lang="fa-IR" dirty="0"/>
              <a:t>- تعيين هزينه ساختمانها .</a:t>
            </a:r>
            <a:endParaRPr lang="en-US" dirty="0"/>
          </a:p>
          <a:p>
            <a:r>
              <a:rPr lang="fa-IR" dirty="0"/>
              <a:t>- تعيين هزينه ماشين آلات توليدي .</a:t>
            </a:r>
            <a:endParaRPr lang="en-US" dirty="0"/>
          </a:p>
          <a:p>
            <a:r>
              <a:rPr lang="fa-IR" dirty="0" smtClean="0"/>
              <a:t>- تعيين هزينه سيستم هاي حمل و نقل .</a:t>
            </a:r>
            <a:endParaRPr lang="en-US" dirty="0" smtClean="0"/>
          </a:p>
          <a:p>
            <a:r>
              <a:rPr lang="fa-IR" dirty="0" smtClean="0"/>
              <a:t>- تعيين هزينه تاّسيسات .</a:t>
            </a:r>
            <a:endParaRPr lang="en-US" dirty="0" smtClean="0"/>
          </a:p>
          <a:p>
            <a:r>
              <a:rPr lang="fa-IR" dirty="0" smtClean="0"/>
              <a:t>- </a:t>
            </a:r>
            <a:r>
              <a:rPr lang="fa-IR" dirty="0"/>
              <a:t>تعيين هزينه لوازم اداري .</a:t>
            </a:r>
            <a:endParaRPr lang="en-US" dirty="0"/>
          </a:p>
          <a:p>
            <a:r>
              <a:rPr lang="fa-IR" dirty="0"/>
              <a:t>حال با استفاده از جداول هزينه هاي بدست آمده ؛ به برآورد ميزان سرمايه گذاري ثابت و نيز هزينه هاي استهلاک پرداخته و به موازات آن ؛ هزينه هاي نقدي سال اول توليد ؛ ميزان سرمايه در گردش و نهايتاّ هزينه تسهيلات مالي مورد نياز را برآورد خواهيم نمود .</a:t>
            </a:r>
            <a:endParaRPr lang="en-US" dirty="0"/>
          </a:p>
          <a:p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16879796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6979" y="2347415"/>
            <a:ext cx="10713493" cy="4510584"/>
          </a:xfrm>
        </p:spPr>
        <p:txBody>
          <a:bodyPr>
            <a:normAutofit/>
          </a:bodyPr>
          <a:lstStyle/>
          <a:p>
            <a:r>
              <a:rPr lang="fa-IR" dirty="0"/>
              <a:t>در اين مرحله از تجزيه و تحليل مالي ؛ به تدوين صورت ها و نسبت هاي مالي بشرح زير خواهيم پرداخت .</a:t>
            </a:r>
            <a:endParaRPr lang="en-US" dirty="0"/>
          </a:p>
          <a:p>
            <a:r>
              <a:rPr lang="fa-IR" dirty="0"/>
              <a:t>- پيش بيني سود و زيان .</a:t>
            </a:r>
            <a:endParaRPr lang="en-US" dirty="0"/>
          </a:p>
          <a:p>
            <a:r>
              <a:rPr lang="fa-IR" dirty="0"/>
              <a:t>-پيش </a:t>
            </a:r>
            <a:r>
              <a:rPr lang="fa-IR" dirty="0" smtClean="0"/>
              <a:t>بيني جريان </a:t>
            </a:r>
            <a:r>
              <a:rPr lang="fa-IR" dirty="0"/>
              <a:t>نقدي .</a:t>
            </a:r>
            <a:r>
              <a:rPr lang="en-US" dirty="0"/>
              <a:t> </a:t>
            </a:r>
            <a:endParaRPr lang="en-US" dirty="0" smtClean="0"/>
          </a:p>
          <a:p>
            <a:r>
              <a:rPr lang="en-US" dirty="0" smtClean="0"/>
              <a:t>-</a:t>
            </a:r>
            <a:r>
              <a:rPr lang="fa-IR" dirty="0"/>
              <a:t> پيش بيني تراز نامه .</a:t>
            </a:r>
            <a:endParaRPr lang="en-US" dirty="0"/>
          </a:p>
          <a:p>
            <a:r>
              <a:rPr lang="fa-IR" dirty="0"/>
              <a:t>- پيش بيني خالص وجوه نقدي و تعيين نرخ جذاب بازگشت سرمايه .</a:t>
            </a:r>
            <a:endParaRPr lang="en-US" dirty="0"/>
          </a:p>
          <a:p>
            <a:r>
              <a:rPr lang="fa-IR" dirty="0"/>
              <a:t>- تعيين هزينه هاي ثابت و متغير و نيز نقطه سر به سر توليد .</a:t>
            </a:r>
            <a:endParaRPr lang="en-US" dirty="0"/>
          </a:p>
          <a:p>
            <a:r>
              <a:rPr lang="fa-IR" dirty="0"/>
              <a:t>- پيش بيني نسبت ها و شاخص هاي مالي پروژه .</a:t>
            </a:r>
            <a:endParaRPr lang="en-US" dirty="0"/>
          </a:p>
          <a:p>
            <a:r>
              <a:rPr lang="fa-IR" dirty="0"/>
              <a:t>- پيش بيني شاخص هاي ملي پروژه .</a:t>
            </a:r>
            <a:endParaRPr lang="en-US" dirty="0"/>
          </a:p>
          <a:p>
            <a:r>
              <a:rPr lang="en-US" dirty="0"/>
              <a:t>* </a:t>
            </a:r>
            <a:r>
              <a:rPr lang="fa-IR" dirty="0"/>
              <a:t>* تدوين برنامه زمانبندي اجراي پروژه ( پس از اخذ موافقت اصولي )</a:t>
            </a:r>
            <a:endParaRPr lang="en-US" dirty="0"/>
          </a:p>
          <a:p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280256453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821373"/>
            <a:ext cx="10515600" cy="2355590"/>
          </a:xfrm>
        </p:spPr>
        <p:txBody>
          <a:bodyPr/>
          <a:lstStyle/>
          <a:p>
            <a:pPr algn="ctr"/>
            <a:r>
              <a:rPr lang="fa-IR" sz="2400" dirty="0"/>
              <a:t>منبع : کتاب خلاصه مراحل اصولي طراحي کارخانه و ارزيابي مالي پروژه</a:t>
            </a:r>
            <a:endParaRPr lang="en-US" sz="2400" dirty="0"/>
          </a:p>
          <a:p>
            <a:pPr algn="ctr"/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154288917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/>
              <a:t>با تشکر از توجه شما 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7504346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586854"/>
            <a:ext cx="8761413" cy="1269242"/>
          </a:xfrm>
        </p:spPr>
        <p:txBody>
          <a:bodyPr/>
          <a:lstStyle/>
          <a:p>
            <a:pPr algn="ctr"/>
            <a:r>
              <a:rPr lang="ar-SA" dirty="0"/>
              <a:t>اهداف طراحی </a:t>
            </a:r>
            <a:r>
              <a:rPr lang="ar-SA" dirty="0" smtClean="0"/>
              <a:t>کارخانه</a:t>
            </a:r>
            <a:r>
              <a:rPr lang="en-US" dirty="0"/>
              <a:t/>
            </a:r>
            <a:br>
              <a:rPr lang="en-US" dirty="0"/>
            </a:b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251881"/>
            <a:ext cx="10515600" cy="4380930"/>
          </a:xfrm>
        </p:spPr>
        <p:txBody>
          <a:bodyPr>
            <a:normAutofit/>
          </a:bodyPr>
          <a:lstStyle/>
          <a:p>
            <a:r>
              <a:rPr lang="ar-SA" dirty="0"/>
              <a:t>مهمترین هدف طراحی  کارخانه دستیابی به بهترین طرح ممکن است که در قالب معیار های زیر مطرح می شود</a:t>
            </a:r>
            <a:r>
              <a:rPr lang="en-US" dirty="0"/>
              <a:t> :</a:t>
            </a:r>
          </a:p>
          <a:p>
            <a:r>
              <a:rPr lang="en-US" dirty="0"/>
              <a:t> </a:t>
            </a:r>
          </a:p>
          <a:p>
            <a:r>
              <a:rPr lang="ar-SA" dirty="0" smtClean="0"/>
              <a:t>آسان </a:t>
            </a:r>
            <a:r>
              <a:rPr lang="ar-SA" dirty="0"/>
              <a:t>سازی فرایند تولید و ایجاد جریان مواد مناسب و برقراری جریان سریع </a:t>
            </a:r>
            <a:r>
              <a:rPr lang="ar-SA" dirty="0" smtClean="0"/>
              <a:t>کالاهای </a:t>
            </a:r>
            <a:r>
              <a:rPr lang="ar-SA" dirty="0"/>
              <a:t>در دست ساخت</a:t>
            </a:r>
            <a:endParaRPr lang="en-US" dirty="0"/>
          </a:p>
          <a:p>
            <a:r>
              <a:rPr lang="en-US" dirty="0"/>
              <a:t> </a:t>
            </a:r>
          </a:p>
          <a:p>
            <a:r>
              <a:rPr lang="ar-SA" dirty="0" smtClean="0"/>
              <a:t>کوتاه </a:t>
            </a:r>
            <a:r>
              <a:rPr lang="ar-SA" dirty="0"/>
              <a:t>کردن زمان تولید و به حداقل رساندن حمل و نقل ها</a:t>
            </a:r>
            <a:endParaRPr lang="en-US" dirty="0"/>
          </a:p>
          <a:p>
            <a:r>
              <a:rPr lang="en-US" dirty="0"/>
              <a:t> </a:t>
            </a:r>
          </a:p>
          <a:p>
            <a:r>
              <a:rPr lang="ar-SA" dirty="0" smtClean="0"/>
              <a:t>حفظ </a:t>
            </a:r>
            <a:r>
              <a:rPr lang="ar-SA" dirty="0"/>
              <a:t>انعطاف پذیری در ترتیب قرار گرفتن ماشین آلات و عملیات</a:t>
            </a:r>
            <a:endParaRPr lang="en-US" dirty="0"/>
          </a:p>
          <a:p>
            <a:r>
              <a:rPr lang="en-US" dirty="0"/>
              <a:t> </a:t>
            </a:r>
          </a:p>
          <a:p>
            <a:r>
              <a:rPr lang="ar-SA" dirty="0" smtClean="0"/>
              <a:t>حداکثر </a:t>
            </a:r>
            <a:r>
              <a:rPr lang="ar-SA" dirty="0"/>
              <a:t>استفاده از زمین ، وسایل و نیروی انسانی</a:t>
            </a:r>
            <a:endParaRPr lang="en-US" dirty="0"/>
          </a:p>
          <a:p>
            <a:r>
              <a:rPr lang="en-US" dirty="0"/>
              <a:t> </a:t>
            </a:r>
          </a:p>
          <a:p>
            <a:r>
              <a:rPr lang="ar-SA" dirty="0" smtClean="0"/>
              <a:t>فراهم </a:t>
            </a:r>
            <a:r>
              <a:rPr lang="ar-SA" dirty="0"/>
              <a:t>نمودن محیطی امن و سالم همراه با آرامش برای کارکنان</a:t>
            </a:r>
            <a:endParaRPr lang="en-US" dirty="0"/>
          </a:p>
          <a:p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4275335353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5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7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7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7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7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8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8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8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9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9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9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573206"/>
            <a:ext cx="9144000" cy="1269242"/>
          </a:xfrm>
        </p:spPr>
        <p:txBody>
          <a:bodyPr>
            <a:normAutofit/>
          </a:bodyPr>
          <a:lstStyle/>
          <a:p>
            <a:r>
              <a:rPr lang="ar-SA" dirty="0"/>
              <a:t>موارد کاربرد طراحی </a:t>
            </a:r>
            <a:r>
              <a:rPr lang="ar-SA" dirty="0" smtClean="0"/>
              <a:t>کارخانه</a:t>
            </a:r>
            <a:endParaRPr lang="fa-I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797791"/>
            <a:ext cx="9144000" cy="3125337"/>
          </a:xfrm>
        </p:spPr>
        <p:txBody>
          <a:bodyPr>
            <a:normAutofit/>
          </a:bodyPr>
          <a:lstStyle/>
          <a:p>
            <a:pPr algn="r"/>
            <a:r>
              <a:rPr lang="ar-SA" dirty="0"/>
              <a:t>اغلب موارد زیر منجر به طراحی کارخانه می شود</a:t>
            </a:r>
            <a:r>
              <a:rPr lang="en-US" dirty="0" smtClean="0"/>
              <a:t>:</a:t>
            </a:r>
            <a:endParaRPr lang="en-US" dirty="0"/>
          </a:p>
          <a:p>
            <a:pPr algn="r"/>
            <a:r>
              <a:rPr lang="ar-SA" dirty="0" smtClean="0"/>
              <a:t>تغییر </a:t>
            </a:r>
            <a:r>
              <a:rPr lang="ar-SA" dirty="0"/>
              <a:t>در طرح و نوع </a:t>
            </a:r>
            <a:r>
              <a:rPr lang="ar-SA" dirty="0" smtClean="0"/>
              <a:t>محصول</a:t>
            </a:r>
            <a:endParaRPr lang="en-US" dirty="0"/>
          </a:p>
          <a:p>
            <a:pPr algn="r"/>
            <a:r>
              <a:rPr lang="ar-SA" dirty="0" smtClean="0"/>
              <a:t>تغییر </a:t>
            </a:r>
            <a:r>
              <a:rPr lang="ar-SA" dirty="0"/>
              <a:t>در روش </a:t>
            </a:r>
            <a:r>
              <a:rPr lang="ar-SA" dirty="0" smtClean="0"/>
              <a:t>تولید</a:t>
            </a:r>
            <a:endParaRPr lang="en-US" dirty="0"/>
          </a:p>
          <a:p>
            <a:pPr algn="r"/>
            <a:r>
              <a:rPr lang="ar-SA" dirty="0" smtClean="0"/>
              <a:t>ایجاد کارخانه</a:t>
            </a:r>
            <a:endParaRPr lang="en-US" dirty="0"/>
          </a:p>
          <a:p>
            <a:pPr algn="r"/>
            <a:r>
              <a:rPr lang="ar-SA" dirty="0" smtClean="0"/>
              <a:t>محدود </a:t>
            </a:r>
            <a:r>
              <a:rPr lang="ar-SA" dirty="0"/>
              <a:t>کردن و یا توسعه بخش </a:t>
            </a:r>
            <a:r>
              <a:rPr lang="ar-SA" dirty="0" smtClean="0"/>
              <a:t>ها</a:t>
            </a:r>
            <a:endParaRPr lang="en-US" dirty="0"/>
          </a:p>
          <a:p>
            <a:pPr algn="r"/>
            <a:r>
              <a:rPr lang="ar-SA" dirty="0" smtClean="0"/>
              <a:t>تعویض </a:t>
            </a:r>
            <a:r>
              <a:rPr lang="ar-SA" dirty="0"/>
              <a:t>وسایل </a:t>
            </a:r>
            <a:r>
              <a:rPr lang="ar-SA" dirty="0" smtClean="0"/>
              <a:t>قدیمی</a:t>
            </a:r>
            <a:endParaRPr lang="en-US" dirty="0"/>
          </a:p>
          <a:p>
            <a:pPr algn="r"/>
            <a:r>
              <a:rPr lang="ar-SA" dirty="0" smtClean="0"/>
              <a:t>از </a:t>
            </a:r>
            <a:r>
              <a:rPr lang="ar-SA" dirty="0"/>
              <a:t>بین بردن مشکلات تولید</a:t>
            </a:r>
            <a:endParaRPr lang="en-US" dirty="0"/>
          </a:p>
          <a:p>
            <a:pPr algn="r"/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152204490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 override="childStyl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normal"/>
                                          </p:val>
                                        </p:tav>
                                        <p:tav tm="50000">
                                          <p:val>
                                            <p:strVal val="bold"/>
                                          </p:val>
                                        </p:tav>
                                        <p:tav tm="60000">
                                          <p:val>
                                            <p:strVal val="normal"/>
                                          </p:val>
                                        </p:tav>
                                        <p:tav tm="100000">
                                          <p:val>
                                            <p:strVal val="normal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 override="childStyle"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normal"/>
                                          </p:val>
                                        </p:tav>
                                        <p:tav tm="50000">
                                          <p:val>
                                            <p:strVal val="bold"/>
                                          </p:val>
                                        </p:tav>
                                        <p:tav tm="60000">
                                          <p:val>
                                            <p:strVal val="normal"/>
                                          </p:val>
                                        </p:tav>
                                        <p:tav tm="100000">
                                          <p:val>
                                            <p:strVal val="normal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 override="childStyle"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normal"/>
                                          </p:val>
                                        </p:tav>
                                        <p:tav tm="50000">
                                          <p:val>
                                            <p:strVal val="bold"/>
                                          </p:val>
                                        </p:tav>
                                        <p:tav tm="60000">
                                          <p:val>
                                            <p:strVal val="normal"/>
                                          </p:val>
                                        </p:tav>
                                        <p:tav tm="100000">
                                          <p:val>
                                            <p:strVal val="normal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 override="childStyle"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normal"/>
                                          </p:val>
                                        </p:tav>
                                        <p:tav tm="50000">
                                          <p:val>
                                            <p:strVal val="bold"/>
                                          </p:val>
                                        </p:tav>
                                        <p:tav tm="60000">
                                          <p:val>
                                            <p:strVal val="normal"/>
                                          </p:val>
                                        </p:tav>
                                        <p:tav tm="100000">
                                          <p:val>
                                            <p:strVal val="normal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 override="childStyle"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normal"/>
                                          </p:val>
                                        </p:tav>
                                        <p:tav tm="50000">
                                          <p:val>
                                            <p:strVal val="bold"/>
                                          </p:val>
                                        </p:tav>
                                        <p:tav tm="60000">
                                          <p:val>
                                            <p:strVal val="normal"/>
                                          </p:val>
                                        </p:tav>
                                        <p:tav tm="100000">
                                          <p:val>
                                            <p:strVal val="normal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 override="childStyle">
                                        <p:cTn id="34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normal"/>
                                          </p:val>
                                        </p:tav>
                                        <p:tav tm="50000">
                                          <p:val>
                                            <p:strVal val="bold"/>
                                          </p:val>
                                        </p:tav>
                                        <p:tav tm="60000">
                                          <p:val>
                                            <p:strVal val="normal"/>
                                          </p:val>
                                        </p:tav>
                                        <p:tav tm="100000">
                                          <p:val>
                                            <p:strVal val="normal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 override="childStyle">
                                        <p:cTn id="38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normal"/>
                                          </p:val>
                                        </p:tav>
                                        <p:tav tm="50000">
                                          <p:val>
                                            <p:strVal val="bold"/>
                                          </p:val>
                                        </p:tav>
                                        <p:tav tm="60000">
                                          <p:val>
                                            <p:strVal val="normal"/>
                                          </p:val>
                                        </p:tav>
                                        <p:tav tm="100000">
                                          <p:val>
                                            <p:strVal val="normal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/>
              <a:t>طرح ریزی 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/>
              <a:t>طرح ریزی واحدهای صنعتی عبارت است از برنا مه ریزی طرح و بهبود مواد به نحوی که حداکثر کارایی حاصل </a:t>
            </a:r>
            <a:r>
              <a:rPr lang="ar-SA" dirty="0" smtClean="0"/>
              <a:t>شود</a:t>
            </a:r>
            <a:r>
              <a:rPr lang="fa-IR" dirty="0"/>
              <a:t>.</a:t>
            </a:r>
            <a:r>
              <a:rPr lang="fa-IR" dirty="0" smtClean="0"/>
              <a:t> مثلا حمل و نقل </a:t>
            </a:r>
            <a:r>
              <a:rPr lang="ar-SA" dirty="0" smtClean="0"/>
              <a:t>وپیاده </a:t>
            </a:r>
            <a:r>
              <a:rPr lang="ar-SA" dirty="0"/>
              <a:t>سازی سیستم های </a:t>
            </a:r>
            <a:r>
              <a:rPr lang="ar-SA" dirty="0" smtClean="0"/>
              <a:t>استقرار</a:t>
            </a:r>
            <a:endParaRPr lang="fa-IR" dirty="0" smtClean="0"/>
          </a:p>
          <a:p>
            <a:r>
              <a:rPr lang="ar-SA" dirty="0"/>
              <a:t>منظور از طرح استقرار چیدمان منسجم و هماهنگ تجهیزات و ماشین آلات در یک واحد تولیدی است و منظور از سیستم های حمل و نقل ، طراحی سیستمی است که بتواند با کمترین هزینه جریان مواد را در واحد تولیدی </a:t>
            </a:r>
            <a:r>
              <a:rPr lang="fa-IR" dirty="0" smtClean="0"/>
              <a:t>نیروی کار </a:t>
            </a:r>
            <a:r>
              <a:rPr lang="ar-SA" dirty="0" smtClean="0"/>
              <a:t>برقرار </a:t>
            </a:r>
            <a:r>
              <a:rPr lang="ar-SA" dirty="0"/>
              <a:t>سازد و طراحی هر دو مورد ذکر شده باید به گونه ای باشد که حداکثر بهره برداری از ترکیب</a:t>
            </a:r>
            <a:r>
              <a:rPr lang="en-US" dirty="0"/>
              <a:t> </a:t>
            </a:r>
            <a:r>
              <a:rPr lang="ar-SA" dirty="0" smtClean="0"/>
              <a:t>مواد </a:t>
            </a:r>
            <a:r>
              <a:rPr lang="fa-IR" dirty="0" smtClean="0"/>
              <a:t>و</a:t>
            </a:r>
            <a:r>
              <a:rPr lang="ar-SA" dirty="0" smtClean="0"/>
              <a:t> </a:t>
            </a:r>
            <a:r>
              <a:rPr lang="ar-SA" dirty="0"/>
              <a:t>تجهیزات و ماشین آلات حاصل گردد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56424436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 smtClean="0"/>
              <a:t>موارد </a:t>
            </a:r>
            <a:r>
              <a:rPr lang="ar-SA" dirty="0"/>
              <a:t>کاربرد طرح ریزی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-1</a:t>
            </a:r>
            <a:r>
              <a:rPr lang="ar-SA" dirty="0" smtClean="0"/>
              <a:t>تغییر </a:t>
            </a:r>
            <a:r>
              <a:rPr lang="ar-SA" dirty="0"/>
              <a:t>طرح محصول</a:t>
            </a:r>
            <a:endParaRPr lang="en-US" dirty="0"/>
          </a:p>
          <a:p>
            <a:r>
              <a:rPr lang="en-US" dirty="0"/>
              <a:t>-2 </a:t>
            </a:r>
            <a:r>
              <a:rPr lang="ar-SA" dirty="0"/>
              <a:t>اضافه کردن و تولید محصول جدید</a:t>
            </a:r>
            <a:endParaRPr lang="en-US" dirty="0"/>
          </a:p>
          <a:p>
            <a:r>
              <a:rPr lang="en-US" dirty="0"/>
              <a:t>-3 </a:t>
            </a:r>
            <a:r>
              <a:rPr lang="ar-SA" dirty="0"/>
              <a:t>بزرگتر کردن یا کوچکتر کردن دپارتمانها</a:t>
            </a:r>
            <a:endParaRPr lang="en-US" dirty="0"/>
          </a:p>
          <a:p>
            <a:r>
              <a:rPr lang="en-US" dirty="0"/>
              <a:t>- 4</a:t>
            </a:r>
            <a:r>
              <a:rPr lang="ar-SA" dirty="0" smtClean="0"/>
              <a:t>تغییر </a:t>
            </a:r>
            <a:r>
              <a:rPr lang="ar-SA" dirty="0"/>
              <a:t>مکان یک بخش</a:t>
            </a:r>
            <a:endParaRPr lang="en-US" dirty="0"/>
          </a:p>
          <a:p>
            <a:r>
              <a:rPr lang="en-US" dirty="0"/>
              <a:t>-5 </a:t>
            </a:r>
            <a:r>
              <a:rPr lang="ar-SA" dirty="0"/>
              <a:t>افزودن یک بخش جدید</a:t>
            </a:r>
            <a:endParaRPr lang="en-US" dirty="0"/>
          </a:p>
          <a:p>
            <a:r>
              <a:rPr lang="en-US" dirty="0"/>
              <a:t>- 6</a:t>
            </a:r>
            <a:r>
              <a:rPr lang="ar-SA" dirty="0" smtClean="0"/>
              <a:t>جایگزینی </a:t>
            </a:r>
            <a:r>
              <a:rPr lang="ar-SA" dirty="0"/>
              <a:t>و تعویض دستگاههای قدیمی</a:t>
            </a:r>
            <a:endParaRPr lang="en-US" dirty="0"/>
          </a:p>
          <a:p>
            <a:r>
              <a:rPr lang="en-US" dirty="0"/>
              <a:t>- 7</a:t>
            </a:r>
            <a:r>
              <a:rPr lang="ar-SA" dirty="0" smtClean="0"/>
              <a:t>تغییر </a:t>
            </a:r>
            <a:r>
              <a:rPr lang="ar-SA" dirty="0"/>
              <a:t>در روش تولید</a:t>
            </a:r>
            <a:endParaRPr lang="en-US" dirty="0"/>
          </a:p>
          <a:p>
            <a:r>
              <a:rPr lang="en-US" dirty="0"/>
              <a:t>-8 </a:t>
            </a:r>
            <a:r>
              <a:rPr lang="ar-SA" dirty="0"/>
              <a:t>کاهش هزینه</a:t>
            </a:r>
            <a:endParaRPr lang="en-US" dirty="0"/>
          </a:p>
          <a:p>
            <a:r>
              <a:rPr lang="en-US" dirty="0"/>
              <a:t>- 9</a:t>
            </a:r>
            <a:r>
              <a:rPr lang="ar-SA" dirty="0" smtClean="0"/>
              <a:t>طراحی </a:t>
            </a:r>
            <a:r>
              <a:rPr lang="ar-SA" dirty="0"/>
              <a:t>و احداث یک کارخانه جدید</a:t>
            </a:r>
            <a:endParaRPr lang="en-US" dirty="0"/>
          </a:p>
          <a:p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213505951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9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0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1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2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3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7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8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9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0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1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5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9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0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71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2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73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77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8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79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0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81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64275"/>
            <a:ext cx="10515600" cy="1228298"/>
          </a:xfrm>
        </p:spPr>
        <p:txBody>
          <a:bodyPr>
            <a:normAutofit/>
          </a:bodyPr>
          <a:lstStyle/>
          <a:p>
            <a:pPr algn="ctr"/>
            <a:r>
              <a:rPr lang="ar-SA" dirty="0" smtClean="0"/>
              <a:t>مراحل طراحی استقرار</a:t>
            </a:r>
            <a:r>
              <a:rPr lang="en-US" dirty="0" smtClean="0"/>
              <a:t> </a:t>
            </a:r>
            <a:br>
              <a:rPr lang="en-US" dirty="0" smtClean="0"/>
            </a:b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333767"/>
            <a:ext cx="10515600" cy="3843196"/>
          </a:xfrm>
        </p:spPr>
        <p:txBody>
          <a:bodyPr>
            <a:normAutofit/>
          </a:bodyPr>
          <a:lstStyle/>
          <a:p>
            <a:r>
              <a:rPr lang="en-US" dirty="0" smtClean="0"/>
              <a:t>-1</a:t>
            </a:r>
            <a:r>
              <a:rPr lang="ar-SA" dirty="0" smtClean="0"/>
              <a:t>طراحی محصول</a:t>
            </a:r>
            <a:endParaRPr lang="fa-IR" dirty="0" smtClean="0"/>
          </a:p>
          <a:p>
            <a:r>
              <a:rPr lang="fa-IR" dirty="0" smtClean="0"/>
              <a:t>در ابتدا</a:t>
            </a:r>
            <a:r>
              <a:rPr lang="en-US" dirty="0"/>
              <a:t> </a:t>
            </a:r>
            <a:r>
              <a:rPr lang="ar-SA" dirty="0"/>
              <a:t>باید به این سوال پاسخ </a:t>
            </a:r>
            <a:r>
              <a:rPr lang="ar-SA" dirty="0" smtClean="0"/>
              <a:t>ده</a:t>
            </a:r>
            <a:r>
              <a:rPr lang="fa-IR" dirty="0" smtClean="0"/>
              <a:t>یم</a:t>
            </a:r>
            <a:r>
              <a:rPr lang="ar-SA" dirty="0" smtClean="0"/>
              <a:t> </a:t>
            </a:r>
            <a:r>
              <a:rPr lang="ar-SA" dirty="0"/>
              <a:t>که چه محصولی می خواهیم تولید </a:t>
            </a:r>
            <a:r>
              <a:rPr lang="ar-SA" dirty="0" smtClean="0"/>
              <a:t>کنیم</a:t>
            </a:r>
            <a:endParaRPr lang="fa-IR" dirty="0" smtClean="0"/>
          </a:p>
          <a:p>
            <a:r>
              <a:rPr lang="fa-IR" dirty="0" smtClean="0"/>
              <a:t>2- </a:t>
            </a:r>
            <a:r>
              <a:rPr lang="ar-SA" dirty="0" smtClean="0"/>
              <a:t>محصول</a:t>
            </a:r>
            <a:endParaRPr lang="fa-IR" dirty="0" smtClean="0"/>
          </a:p>
          <a:p>
            <a:r>
              <a:rPr lang="ar-SA" dirty="0"/>
              <a:t>هر محصول (کالا یا خدمت) دارای یک سری ویژگیها است که این ویژگیها شامل ویژگیهای عمومی و فنی است. اصولاً مشخصه های عمومی به مشخصه هایی گفته می شود که برای مصرف کننده اهمیت دارد و مشخصه های فنی برای مشتری اهمیت چندانی ندارد اما برای تولید کننده اهمیت زیادی </a:t>
            </a:r>
            <a:r>
              <a:rPr lang="ar-SA" dirty="0" smtClean="0"/>
              <a:t>دارد</a:t>
            </a:r>
            <a:r>
              <a:rPr lang="fa-IR" dirty="0" smtClean="0"/>
              <a:t> </a:t>
            </a:r>
          </a:p>
          <a:p>
            <a:r>
              <a:rPr lang="fa-IR" dirty="0" smtClean="0"/>
              <a:t>3-</a:t>
            </a:r>
            <a:r>
              <a:rPr lang="ar-SA" dirty="0"/>
              <a:t>طراحی </a:t>
            </a:r>
            <a:r>
              <a:rPr lang="ar-SA" dirty="0" smtClean="0"/>
              <a:t>ظرفیت</a:t>
            </a:r>
            <a:endParaRPr lang="fa-IR" dirty="0" smtClean="0"/>
          </a:p>
          <a:p>
            <a:r>
              <a:rPr lang="ar-SA" dirty="0"/>
              <a:t>میزان خروجی یک سیستم را ظرفیت ( تولید) آن سیستم می </a:t>
            </a:r>
            <a:r>
              <a:rPr lang="ar-SA" dirty="0" smtClean="0"/>
              <a:t>نامند</a:t>
            </a:r>
            <a:endParaRPr lang="en-US" dirty="0" smtClean="0"/>
          </a:p>
          <a:p>
            <a:r>
              <a:rPr lang="ar-SA" dirty="0" smtClean="0"/>
              <a:t>ظرفیت </a:t>
            </a:r>
            <a:r>
              <a:rPr lang="ar-SA" dirty="0"/>
              <a:t>اسمی : میزانی است که ما طراحی کرده ایم و آن را تعریف نموده ایم</a:t>
            </a:r>
            <a:r>
              <a:rPr lang="en-US" dirty="0"/>
              <a:t>.</a:t>
            </a:r>
          </a:p>
          <a:p>
            <a:r>
              <a:rPr lang="ar-SA" dirty="0"/>
              <a:t>ظرفیت واقعی : میزانی است که در واقعیت و درعمل از سیستم گرفته می شود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224157185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a-IR" dirty="0" smtClean="0"/>
              <a:t>4- </a:t>
            </a:r>
            <a:r>
              <a:rPr lang="ar-SA" dirty="0" smtClean="0"/>
              <a:t>طراحی فرایند</a:t>
            </a:r>
            <a:endParaRPr lang="fa-IR" dirty="0" smtClean="0"/>
          </a:p>
          <a:p>
            <a:r>
              <a:rPr lang="ar-SA" dirty="0"/>
              <a:t>فرایند: مکانیزم تبدیل ورودی ها به خروجی ها </a:t>
            </a:r>
            <a:r>
              <a:rPr lang="ar-SA" dirty="0" smtClean="0"/>
              <a:t>است</a:t>
            </a:r>
            <a:endParaRPr lang="fa-IR" dirty="0" smtClean="0"/>
          </a:p>
          <a:p>
            <a:r>
              <a:rPr lang="ar-SA" dirty="0"/>
              <a:t>در این مرحله باید به مشخص کنیم که چگونه می خواهیم تولید کنیم </a:t>
            </a:r>
            <a:endParaRPr lang="fa-IR" dirty="0" smtClean="0"/>
          </a:p>
          <a:p>
            <a:r>
              <a:rPr lang="fa-IR" dirty="0" smtClean="0"/>
              <a:t>5-</a:t>
            </a:r>
            <a:r>
              <a:rPr lang="ar-SA" dirty="0"/>
              <a:t>انتخاب و محاسبه ماشین آلات مورد </a:t>
            </a:r>
            <a:r>
              <a:rPr lang="ar-SA" dirty="0" smtClean="0"/>
              <a:t>نیاز</a:t>
            </a:r>
            <a:endParaRPr lang="en-US" dirty="0" smtClean="0"/>
          </a:p>
          <a:p>
            <a:r>
              <a:rPr lang="ar-SA" dirty="0" smtClean="0"/>
              <a:t>واحدهای </a:t>
            </a:r>
            <a:r>
              <a:rPr lang="ar-SA" dirty="0"/>
              <a:t>تولیدی را به چهار گروه بر اساس تعداد ماشین- تنوع تولید تقسیم بندی کنیم</a:t>
            </a:r>
            <a:r>
              <a:rPr lang="en-US" dirty="0"/>
              <a:t> :</a:t>
            </a:r>
          </a:p>
          <a:p>
            <a:r>
              <a:rPr lang="ar-SA" dirty="0" smtClean="0"/>
              <a:t>یک </a:t>
            </a:r>
            <a:r>
              <a:rPr lang="ar-SA" dirty="0"/>
              <a:t>نوع ماشین– یک نوع محصول</a:t>
            </a:r>
            <a:endParaRPr lang="en-US" dirty="0"/>
          </a:p>
          <a:p>
            <a:r>
              <a:rPr lang="ar-SA" dirty="0" smtClean="0"/>
              <a:t>چند </a:t>
            </a:r>
            <a:r>
              <a:rPr lang="ar-SA" dirty="0"/>
              <a:t>نوع ماشین– یک نوع محصول</a:t>
            </a:r>
            <a:endParaRPr lang="en-US" dirty="0"/>
          </a:p>
          <a:p>
            <a:r>
              <a:rPr lang="ar-SA" dirty="0" smtClean="0"/>
              <a:t>یک </a:t>
            </a:r>
            <a:r>
              <a:rPr lang="ar-SA" dirty="0"/>
              <a:t>نوع ماشین– چند نوع محصول</a:t>
            </a:r>
            <a:endParaRPr lang="en-US" dirty="0"/>
          </a:p>
          <a:p>
            <a:r>
              <a:rPr lang="ar-SA" dirty="0" smtClean="0"/>
              <a:t>چند </a:t>
            </a:r>
            <a:r>
              <a:rPr lang="ar-SA" dirty="0"/>
              <a:t>نوع ماشین– چند نوع محصول</a:t>
            </a:r>
            <a:endParaRPr lang="en-US" dirty="0"/>
          </a:p>
          <a:p>
            <a:endParaRPr lang="en-US" dirty="0"/>
          </a:p>
          <a:p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18160642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8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1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4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142699"/>
            <a:ext cx="10515600" cy="4449170"/>
          </a:xfrm>
        </p:spPr>
        <p:txBody>
          <a:bodyPr>
            <a:normAutofit lnSpcReduction="10000"/>
          </a:bodyPr>
          <a:lstStyle/>
          <a:p>
            <a:r>
              <a:rPr lang="fa-IR" dirty="0" smtClean="0"/>
              <a:t>6-</a:t>
            </a:r>
            <a:r>
              <a:rPr lang="ar-SA" dirty="0"/>
              <a:t>نیروی انسانی مورد </a:t>
            </a:r>
            <a:r>
              <a:rPr lang="ar-SA" dirty="0" smtClean="0"/>
              <a:t>نیاز</a:t>
            </a:r>
            <a:endParaRPr lang="fa-IR" dirty="0" smtClean="0"/>
          </a:p>
          <a:p>
            <a:r>
              <a:rPr lang="ar-SA" dirty="0"/>
              <a:t>با توجه به اینکه اپراتور خود بعنوان یک ماشین عمل می کند و یا همراه یک ماشین کار می کند می توان نیروی انسانی مورد نیاز را تعیین </a:t>
            </a:r>
            <a:r>
              <a:rPr lang="ar-SA" dirty="0" smtClean="0"/>
              <a:t>کرد</a:t>
            </a:r>
            <a:endParaRPr lang="fa-IR" dirty="0" smtClean="0"/>
          </a:p>
          <a:p>
            <a:r>
              <a:rPr lang="fa-IR" dirty="0" smtClean="0"/>
              <a:t>7-</a:t>
            </a:r>
            <a:r>
              <a:rPr lang="ar-SA" dirty="0"/>
              <a:t>محاسبه فضای مورد نیاز برای ماشین </a:t>
            </a:r>
            <a:r>
              <a:rPr lang="ar-SA" dirty="0" smtClean="0"/>
              <a:t>آلات</a:t>
            </a:r>
            <a:endParaRPr lang="fa-IR" dirty="0" smtClean="0"/>
          </a:p>
          <a:p>
            <a:r>
              <a:rPr lang="ar-SA" dirty="0"/>
              <a:t>فضای لازم ماشین، فضای حرکت ماشین، ،فضای عملیاتی و فضای تعمیراتی ماشین را محاسبه نموده و حاصل جمع این اعداد فضای مورد نیاز یک ماشین را به ما می </a:t>
            </a:r>
            <a:r>
              <a:rPr lang="ar-SA" dirty="0" smtClean="0"/>
              <a:t>دهد</a:t>
            </a:r>
            <a:endParaRPr lang="fa-IR" dirty="0" smtClean="0"/>
          </a:p>
          <a:p>
            <a:r>
              <a:rPr lang="fa-IR" dirty="0" smtClean="0"/>
              <a:t>8-</a:t>
            </a:r>
            <a:r>
              <a:rPr lang="ar-SA" dirty="0"/>
              <a:t>استقرار </a:t>
            </a:r>
            <a:r>
              <a:rPr lang="ar-SA" dirty="0" smtClean="0"/>
              <a:t>تسهیلات</a:t>
            </a:r>
            <a:endParaRPr lang="en-US" dirty="0" smtClean="0"/>
          </a:p>
          <a:p>
            <a:r>
              <a:rPr lang="ar-SA" b="1" dirty="0"/>
              <a:t>چهار نوع استقرار وجود دارد</a:t>
            </a:r>
            <a:endParaRPr lang="fa-IR" dirty="0" smtClean="0"/>
          </a:p>
          <a:p>
            <a:r>
              <a:rPr lang="ar-SA" dirty="0"/>
              <a:t>استقرار بر اساس محصول</a:t>
            </a:r>
            <a:endParaRPr lang="en-US" dirty="0"/>
          </a:p>
          <a:p>
            <a:r>
              <a:rPr lang="ar-SA" dirty="0" smtClean="0"/>
              <a:t>استقرار </a:t>
            </a:r>
            <a:r>
              <a:rPr lang="ar-SA" dirty="0"/>
              <a:t>کارگاهی یا فرایندی</a:t>
            </a:r>
            <a:endParaRPr lang="en-US" dirty="0"/>
          </a:p>
          <a:p>
            <a:r>
              <a:rPr lang="ar-SA" dirty="0" smtClean="0"/>
              <a:t>استقرار </a:t>
            </a:r>
            <a:r>
              <a:rPr lang="ar-SA" dirty="0"/>
              <a:t>تکنولوژی گروهی</a:t>
            </a:r>
            <a:endParaRPr lang="en-US" dirty="0"/>
          </a:p>
          <a:p>
            <a:r>
              <a:rPr lang="ar-SA" dirty="0"/>
              <a:t>استقرار ایستا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16106933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50" autoRev="1" fill="remov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250" autoRev="1" fill="remov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remov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remov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9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0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1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2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3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Yellow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FFCA08"/>
      </a:accent1>
      <a:accent2>
        <a:srgbClr val="F8931D"/>
      </a:accent2>
      <a:accent3>
        <a:srgbClr val="CE8D3E"/>
      </a:accent3>
      <a:accent4>
        <a:srgbClr val="EC7016"/>
      </a:accent4>
      <a:accent5>
        <a:srgbClr val="E64823"/>
      </a:accent5>
      <a:accent6>
        <a:srgbClr val="9C6A6A"/>
      </a:accent6>
      <a:hlink>
        <a:srgbClr val="2998E3"/>
      </a:hlink>
      <a:folHlink>
        <a:srgbClr val="7F723D"/>
      </a:folHlink>
    </a:clrScheme>
    <a:fontScheme name="Ion Boardroom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Ion Boardroom" id="{FC33163D-4339-46B1-8EED-24C834239D99}" vid="{B8502691-933B-45FE-8764-BA278511EF2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284</TotalTime>
  <Words>1837</Words>
  <Application>Microsoft Office PowerPoint</Application>
  <PresentationFormat>Custom</PresentationFormat>
  <Paragraphs>157</Paragraphs>
  <Slides>24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Ion Boardroom</vt:lpstr>
      <vt:lpstr>بسم الله الرحمن الرحیم </vt:lpstr>
      <vt:lpstr>مقدمه</vt:lpstr>
      <vt:lpstr>اهداف طراحی کارخانه </vt:lpstr>
      <vt:lpstr>موارد کاربرد طراحی کارخانه</vt:lpstr>
      <vt:lpstr>طرح ریزی </vt:lpstr>
      <vt:lpstr>موارد کاربرد طرح ریزی</vt:lpstr>
      <vt:lpstr>مراحل طراحی استقرار  </vt:lpstr>
      <vt:lpstr>PowerPoint Presentation</vt:lpstr>
      <vt:lpstr>PowerPoint Presentation</vt:lpstr>
      <vt:lpstr>PowerPoint Presentation</vt:lpstr>
      <vt:lpstr>الگوهای عمومی جریان موادالگوهای عمومی جریان مواد مدل های افقی مدل های عمودی مدل های افقی مانند مدل خط مستقیم، مدل L شکل، مدل زیگزاگ، مدل U شکل، مدل دایره ای شکل و مدل ترکیبی.  </vt:lpstr>
      <vt:lpstr>11- طراحی استقرار : با استفاده از الگوهای دستی یا کامپیوتری می توان یک طرح استقرار برای ایجاد یا بهبود یک واحد صنعتی به دست آورد</vt:lpstr>
      <vt:lpstr>تشريح مراحل اصولي طراحي کارخانه و ارزيابي مالي پروژه </vt:lpstr>
      <vt:lpstr>2- تعيين شرح و مشخصات محصول : </vt:lpstr>
      <vt:lpstr>3- تدوين روشهاي ساخت : </vt:lpstr>
      <vt:lpstr>4- طرحريزي بخش هاي توليدي : </vt:lpstr>
      <vt:lpstr>5- طرحريزي بخشهاي غير توليدي : </vt:lpstr>
      <vt:lpstr>الف : طرحريزي بخشهاي سرويس دهنده به پرسنل ( بخشهاي اداري )</vt:lpstr>
      <vt:lpstr>ب : طرحريزي بخشهاي سرويس دهنده به توليد ( بخشهاي پشتيباني ) </vt:lpstr>
      <vt:lpstr>6- تعيين چارت سازماني و استقرار کلي کارخانه </vt:lpstr>
      <vt:lpstr>7- تجزيه و تحليل مالي </vt:lpstr>
      <vt:lpstr>PowerPoint Presentation</vt:lpstr>
      <vt:lpstr>PowerPoint Presentation</vt:lpstr>
      <vt:lpstr>با تشکر از توجه شما </vt:lpstr>
    </vt:vector>
  </TitlesOfParts>
  <Company>Moorche 30 DVDs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بسم الله الرحمن الرحیم</dc:title>
  <dc:creator>MRT www.Win2Farsi.com</dc:creator>
  <cp:lastModifiedBy>MX</cp:lastModifiedBy>
  <cp:revision>26</cp:revision>
  <dcterms:created xsi:type="dcterms:W3CDTF">2014-12-03T17:03:34Z</dcterms:created>
  <dcterms:modified xsi:type="dcterms:W3CDTF">2014-12-14T08:02:41Z</dcterms:modified>
</cp:coreProperties>
</file>